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Microsoft JhengHei" panose="020B0604030504040204" pitchFamily="34" charset="-120"/>
      <p:regular r:id="rId40"/>
      <p:bold r:id="rId41"/>
    </p:embeddedFont>
    <p:embeddedFont>
      <p:font typeface="Lato" panose="02020500000000000000" charset="0"/>
      <p:regular r:id="rId42"/>
      <p:bold r:id="rId43"/>
      <p:italic r:id="rId44"/>
      <p:boldItalic r:id="rId45"/>
    </p:embeddedFont>
    <p:embeddedFont>
      <p:font typeface="Raleway" panose="02020500000000000000"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25091D-EB77-4AC8-AE11-B70314B7806D}">
  <a:tblStyle styleId="{D125091D-EB77-4AC8-AE11-B70314B780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F2D2ED-5B8C-4FAD-80EF-E6EBC35925C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8d6b10ac9_0_2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8d6b10ac9_0_2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8d6b10ac9_0_3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8d6b10ac9_0_3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測試大致平均在各月份，時間的變因影響較少，只有大致能看出隨著時間，各家車廠測試行駛更多里程，可能是建造新測試車，投入更多心力。</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8d6b10ac9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8d6b10ac9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每多少mile脫離一次</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8d6b10ac9_0_3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8d6b10ac9_0_3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8d6b10ac9_0_3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8d6b10ac9_0_3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8d6b10ac9_0_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8d6b10ac9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8d6b10ac9_0_2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8d6b10ac9_0_2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8d6b10ac9_3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8d6b10ac9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8d6b10ac9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8d6b10ac9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8d6b10ac9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8d6b10ac9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8d6b10ac9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8d6b10ac9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8d6b10ac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8d6b10a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8d6b10ac9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8d6b10ac9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8d6b10ac9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8d6b10ac9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8d6b10ac9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8d6b10ac9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8d6b10ac9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8d6b10ac9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8d6b10ac9_0_2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8d6b10ac9_0_2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8d6b10ac9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8d6b10ac9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d6b10ac9_0_3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d6b10ac9_0_3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8d6b10ac9_0_2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8d6b10ac9_0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accent1"/>
                </a:solidFill>
                <a:latin typeface="Microsoft JhengHei"/>
                <a:ea typeface="Microsoft JhengHei"/>
                <a:cs typeface="Microsoft JhengHei"/>
                <a:sym typeface="Microsoft JhengHei"/>
              </a:rPr>
              <a:t>Waymo、Cruise 是測試英里數前二高但解除率非常低 </a:t>
            </a:r>
            <a:endParaRPr sz="1200">
              <a:solidFill>
                <a:schemeClr val="accent1"/>
              </a:solidFill>
              <a:latin typeface="Microsoft JhengHei"/>
              <a:ea typeface="Microsoft JhengHei"/>
              <a:cs typeface="Microsoft JhengHei"/>
              <a:sym typeface="Microsoft JhengHei"/>
            </a:endParaRPr>
          </a:p>
          <a:p>
            <a:pPr marL="0" lvl="0" indent="0" algn="l" rtl="0">
              <a:lnSpc>
                <a:spcPct val="115000"/>
              </a:lnSpc>
              <a:spcBef>
                <a:spcPts val="1600"/>
              </a:spcBef>
              <a:spcAft>
                <a:spcPts val="0"/>
              </a:spcAft>
              <a:buNone/>
            </a:pPr>
            <a:r>
              <a:rPr lang="zh-TW" sz="1200">
                <a:solidFill>
                  <a:schemeClr val="accent1"/>
                </a:solidFill>
                <a:latin typeface="Microsoft JhengHei"/>
                <a:ea typeface="Microsoft JhengHei"/>
                <a:cs typeface="Microsoft JhengHei"/>
                <a:sym typeface="Microsoft JhengHei"/>
              </a:rPr>
              <a:t>Toyota、Lyft 解除率很高但測試英里數相對較少</a:t>
            </a:r>
            <a:endParaRPr sz="1200">
              <a:solidFill>
                <a:schemeClr val="accent1"/>
              </a:solidFill>
              <a:latin typeface="Microsoft JhengHei"/>
              <a:ea typeface="Microsoft JhengHei"/>
              <a:cs typeface="Microsoft JhengHei"/>
              <a:sym typeface="Microsoft JhengHei"/>
            </a:endParaRPr>
          </a:p>
          <a:p>
            <a:pPr marL="0" lvl="0" indent="0" algn="l" rtl="0">
              <a:spcBef>
                <a:spcPts val="16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88d6b10ac9_0_2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88d6b10ac9_0_2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000">
                <a:solidFill>
                  <a:schemeClr val="accent1"/>
                </a:solidFill>
                <a:latin typeface="Microsoft JhengHei"/>
                <a:ea typeface="Microsoft JhengHei"/>
                <a:cs typeface="Microsoft JhengHei"/>
                <a:sym typeface="Microsoft JhengHei"/>
              </a:rPr>
              <a:t>Toyota兩個原因都很高</a:t>
            </a:r>
            <a:endParaRPr sz="1000">
              <a:solidFill>
                <a:schemeClr val="accent1"/>
              </a:solidFill>
              <a:latin typeface="Microsoft JhengHei"/>
              <a:ea typeface="Microsoft JhengHei"/>
              <a:cs typeface="Microsoft JhengHei"/>
              <a:sym typeface="Microsoft JhengHei"/>
            </a:endParaRPr>
          </a:p>
          <a:p>
            <a:pPr marL="0" lvl="0" indent="0" algn="l" rtl="0">
              <a:lnSpc>
                <a:spcPct val="115000"/>
              </a:lnSpc>
              <a:spcBef>
                <a:spcPts val="1600"/>
              </a:spcBef>
              <a:spcAft>
                <a:spcPts val="0"/>
              </a:spcAft>
              <a:buNone/>
            </a:pPr>
            <a:r>
              <a:rPr lang="zh-TW" sz="1000">
                <a:solidFill>
                  <a:schemeClr val="accent1"/>
                </a:solidFill>
                <a:latin typeface="Microsoft JhengHei"/>
                <a:ea typeface="Microsoft JhengHei"/>
                <a:cs typeface="Microsoft JhengHei"/>
                <a:sym typeface="Microsoft JhengHei"/>
              </a:rPr>
              <a:t>Lyft主要是因為Test Driver，路上遇到一些突發狀況而解除，所以比Toyota稍微好些，至少自動駕駛模式大多時候是可運作的</a:t>
            </a:r>
            <a:endParaRPr sz="1000">
              <a:solidFill>
                <a:schemeClr val="accent1"/>
              </a:solidFill>
              <a:latin typeface="Microsoft JhengHei"/>
              <a:ea typeface="Microsoft JhengHei"/>
              <a:cs typeface="Microsoft JhengHei"/>
              <a:sym typeface="Microsoft JhengHei"/>
            </a:endParaRPr>
          </a:p>
          <a:p>
            <a:pPr marL="0" lvl="0" indent="0" algn="l" rtl="0">
              <a:spcBef>
                <a:spcPts val="1600"/>
              </a:spcBef>
              <a:spcAft>
                <a:spcPts val="0"/>
              </a:spcAft>
              <a:buNone/>
            </a:pPr>
            <a:r>
              <a:rPr lang="zh-TW" sz="1050">
                <a:highlight>
                  <a:srgbClr val="F7F7F7"/>
                </a:highlight>
              </a:rPr>
              <a:t>AV System自動駕駛模式未能成功激活；</a:t>
            </a:r>
            <a:endParaRPr sz="1050">
              <a:highlight>
                <a:srgbClr val="F7F7F7"/>
              </a:highlight>
            </a:endParaRPr>
          </a:p>
          <a:p>
            <a:pPr marL="0" lvl="0" indent="0" algn="l" rtl="0">
              <a:spcBef>
                <a:spcPts val="0"/>
              </a:spcBef>
              <a:spcAft>
                <a:spcPts val="0"/>
              </a:spcAft>
              <a:buNone/>
            </a:pPr>
            <a:r>
              <a:rPr lang="zh-TW" sz="1050">
                <a:highlight>
                  <a:srgbClr val="F7F7F7"/>
                </a:highlight>
              </a:rPr>
              <a:t>Test Driver 在自動駕駛模式下，需要駕駛員進行人工干預。</a:t>
            </a:r>
            <a:endParaRPr sz="1050">
              <a:highlight>
                <a:srgbClr val="F7F7F7"/>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8d6b10ac9_8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8d6b10ac9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300">
                <a:solidFill>
                  <a:schemeClr val="accent1"/>
                </a:solidFill>
                <a:latin typeface="Lato"/>
                <a:ea typeface="Lato"/>
                <a:cs typeface="Lato"/>
                <a:sym typeface="Lato"/>
              </a:rPr>
              <a:t>這四間公司大部分都是集中在Street</a:t>
            </a:r>
            <a:endParaRPr sz="130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r>
              <a:rPr lang="zh-TW" sz="1300">
                <a:solidFill>
                  <a:schemeClr val="accent1"/>
                </a:solidFill>
                <a:latin typeface="Lato"/>
                <a:ea typeface="Lato"/>
                <a:cs typeface="Lato"/>
                <a:sym typeface="Lato"/>
              </a:rPr>
              <a:t>Waymo 本身脫離事件就少，不過還是Street多些，這也符合我們前面所分析的大部分也都是在Street發生脫離事件</a:t>
            </a:r>
            <a:endParaRPr sz="1300">
              <a:solidFill>
                <a:schemeClr val="accent1"/>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8d6b10ac9_0_3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8d6b10ac9_0_3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加州政府鼓勵自動駕駛車發展，讓不少車廠聚集於此進行自駕車測試，廠商通過加州車輛管理局(DMV)的核准即可測試。</a:t>
            </a:r>
            <a:endParaRPr/>
          </a:p>
          <a:p>
            <a:pPr marL="0" lvl="0" indent="0" algn="l" rtl="0">
              <a:spcBef>
                <a:spcPts val="0"/>
              </a:spcBef>
              <a:spcAft>
                <a:spcPts val="0"/>
              </a:spcAft>
              <a:buNone/>
            </a:pPr>
            <a:r>
              <a:rPr lang="zh-TW"/>
              <a:t>這些公司須在每年1月向DMV提交自動駕駛車脫離報告(Autonomous Vehicle Disengagement Reports)。</a:t>
            </a:r>
            <a:endParaRPr/>
          </a:p>
          <a:p>
            <a:pPr marL="0" lvl="0" indent="0" algn="l" rtl="0">
              <a:spcBef>
                <a:spcPts val="0"/>
              </a:spcBef>
              <a:spcAft>
                <a:spcPts val="0"/>
              </a:spcAft>
              <a:buNone/>
            </a:pPr>
            <a:r>
              <a:rPr lang="zh-TW"/>
              <a:t>當檢測到自動駕駛技術出現故障，或者為了車輛的安全運行，需要自動駕駛車輛測試駕駛員脫離自動駕駛模式、對車輛進行手動控制時，自動駕駛模式的關閉</a:t>
            </a:r>
            <a:endParaRPr/>
          </a:p>
          <a:p>
            <a:pPr marL="0" lvl="0" indent="0" algn="l" rtl="0">
              <a:spcBef>
                <a:spcPts val="0"/>
              </a:spcBef>
              <a:spcAft>
                <a:spcPts val="0"/>
              </a:spcAft>
              <a:buNone/>
            </a:pPr>
            <a:r>
              <a:rPr lang="zh-TW" sz="1200">
                <a:solidFill>
                  <a:srgbClr val="444444"/>
                </a:solidFill>
                <a:latin typeface="Times New Roman"/>
                <a:ea typeface="Times New Roman"/>
                <a:cs typeface="Times New Roman"/>
                <a:sym typeface="Times New Roman"/>
              </a:rPr>
              <a:t>2019年有64家公司取得許可</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8d6b10ac9_0_3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8d6b10ac9_0_3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accent1"/>
                </a:solidFill>
                <a:latin typeface="Lato"/>
                <a:ea typeface="Lato"/>
                <a:cs typeface="Lato"/>
                <a:sym typeface="Lato"/>
              </a:rPr>
              <a:t>兩間公司主要脫離原因都是Perception Discrepancy</a:t>
            </a:r>
            <a:endParaRPr sz="12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zh-TW" sz="1200">
                <a:solidFill>
                  <a:schemeClr val="accent1"/>
                </a:solidFill>
                <a:latin typeface="Lato"/>
                <a:ea typeface="Lato"/>
                <a:cs typeface="Lato"/>
                <a:sym typeface="Lato"/>
              </a:rPr>
              <a:t>Waymo第二大脫離原因為Unwanted Maneuver</a:t>
            </a:r>
            <a:endParaRPr sz="12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zh-TW" sz="1200">
                <a:solidFill>
                  <a:schemeClr val="accent1"/>
                </a:solidFill>
                <a:latin typeface="Lato"/>
                <a:ea typeface="Lato"/>
                <a:cs typeface="Lato"/>
                <a:sym typeface="Lato"/>
              </a:rPr>
              <a:t>Cruise第二大脫離原因則是Planning Discrepancy</a:t>
            </a:r>
            <a:endParaRPr sz="120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r>
              <a:rPr lang="zh-TW" sz="1200">
                <a:solidFill>
                  <a:schemeClr val="accent1"/>
                </a:solidFill>
                <a:latin typeface="Lato"/>
                <a:ea typeface="Lato"/>
                <a:cs typeface="Lato"/>
                <a:sym typeface="Lato"/>
              </a:rPr>
              <a:t>可以大致知道Perception Discrepancy 的技術方面，是這兩間公司都需要先解決的問題</a:t>
            </a:r>
            <a:endParaRPr sz="1200">
              <a:solidFill>
                <a:schemeClr val="accent1"/>
              </a:solidFill>
              <a:latin typeface="Lato"/>
              <a:ea typeface="Lato"/>
              <a:cs typeface="Lato"/>
              <a:sym typeface="La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8d6b10ac9_0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8d6b10ac9_0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200">
                <a:solidFill>
                  <a:schemeClr val="accent1"/>
                </a:solidFill>
                <a:latin typeface="Lato"/>
                <a:ea typeface="Lato"/>
                <a:cs typeface="Lato"/>
                <a:sym typeface="Lato"/>
              </a:rPr>
              <a:t>Lyft主要脫離原因是Planning Discrepancy</a:t>
            </a:r>
            <a:endParaRPr sz="12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zh-TW" sz="1200">
                <a:solidFill>
                  <a:schemeClr val="accent1"/>
                </a:solidFill>
                <a:latin typeface="Lato"/>
                <a:ea typeface="Lato"/>
                <a:cs typeface="Lato"/>
                <a:sym typeface="Lato"/>
              </a:rPr>
              <a:t>Toyota主要脫離原因是Control Discrepancy</a:t>
            </a:r>
            <a:endParaRPr sz="12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zh-TW" sz="1200">
                <a:solidFill>
                  <a:schemeClr val="accent1"/>
                </a:solidFill>
                <a:latin typeface="Lato"/>
                <a:ea typeface="Lato"/>
                <a:cs typeface="Lato"/>
                <a:sym typeface="Lato"/>
              </a:rPr>
              <a:t>Toyota在車子的控制上比較容易失控，可能轉彎轉太大，或者速度控制不適當</a:t>
            </a:r>
            <a:endParaRPr sz="1200">
              <a:solidFill>
                <a:schemeClr val="accent1"/>
              </a:solidFill>
              <a:latin typeface="Lato"/>
              <a:ea typeface="Lato"/>
              <a:cs typeface="Lato"/>
              <a:sym typeface="Lato"/>
            </a:endParaRPr>
          </a:p>
          <a:p>
            <a:pPr marL="0" lvl="0" indent="0" algn="l" rtl="0">
              <a:lnSpc>
                <a:spcPct val="115000"/>
              </a:lnSpc>
              <a:spcBef>
                <a:spcPts val="1600"/>
              </a:spcBef>
              <a:spcAft>
                <a:spcPts val="0"/>
              </a:spcAft>
              <a:buNone/>
            </a:pPr>
            <a:r>
              <a:rPr lang="zh-TW" sz="1200">
                <a:solidFill>
                  <a:schemeClr val="accent1"/>
                </a:solidFill>
                <a:latin typeface="Lato"/>
                <a:ea typeface="Lato"/>
                <a:cs typeface="Lato"/>
                <a:sym typeface="Lato"/>
              </a:rPr>
              <a:t>Lyft 在車子行駛路線的規劃上會是比較常產生的問題，另外System Fault位居第二高，可見整體系統軟體(演算法)的設計可能要再多去檢查</a:t>
            </a:r>
            <a:endParaRPr sz="1200">
              <a:solidFill>
                <a:schemeClr val="accent1"/>
              </a:solidFill>
              <a:latin typeface="Lato"/>
              <a:ea typeface="Lato"/>
              <a:cs typeface="Lato"/>
              <a:sym typeface="Lato"/>
            </a:endParaRPr>
          </a:p>
          <a:p>
            <a:pPr marL="0" lvl="0" indent="0" algn="l" rtl="0">
              <a:lnSpc>
                <a:spcPct val="115000"/>
              </a:lnSpc>
              <a:spcBef>
                <a:spcPts val="1600"/>
              </a:spcBef>
              <a:spcAft>
                <a:spcPts val="1600"/>
              </a:spcAft>
              <a:buNone/>
            </a:pPr>
            <a:endParaRPr sz="1200">
              <a:solidFill>
                <a:schemeClr val="accent1"/>
              </a:solidFill>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8d6b10ac9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8d6b10ac9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999999"/>
                </a:solidFill>
                <a:latin typeface="Lato"/>
                <a:ea typeface="Lato"/>
                <a:cs typeface="Lato"/>
                <a:sym typeface="Lato"/>
              </a:rPr>
              <a:t>Waymo所發生的脫離事件中，占比最大部分的為Perception Discrepancy和 Unwanted Manueuver。</a:t>
            </a:r>
            <a:endParaRPr sz="1200">
              <a:solidFill>
                <a:srgbClr val="999999"/>
              </a:solidFill>
              <a:latin typeface="Lato"/>
              <a:ea typeface="Lato"/>
              <a:cs typeface="Lato"/>
              <a:sym typeface="Lato"/>
            </a:endParaRPr>
          </a:p>
          <a:p>
            <a:pPr marL="0" lvl="0" indent="0" algn="l" rtl="0">
              <a:spcBef>
                <a:spcPts val="0"/>
              </a:spcBef>
              <a:spcAft>
                <a:spcPts val="0"/>
              </a:spcAft>
              <a:buNone/>
            </a:pPr>
            <a:endParaRPr sz="1200">
              <a:solidFill>
                <a:srgbClr val="999999"/>
              </a:solidFill>
              <a:latin typeface="Lato"/>
              <a:ea typeface="Lato"/>
              <a:cs typeface="Lato"/>
              <a:sym typeface="Lato"/>
            </a:endParaRPr>
          </a:p>
          <a:p>
            <a:pPr marL="0" lvl="0" indent="0" algn="l" rtl="0">
              <a:spcBef>
                <a:spcPts val="0"/>
              </a:spcBef>
              <a:spcAft>
                <a:spcPts val="0"/>
              </a:spcAft>
              <a:buNone/>
            </a:pPr>
            <a:r>
              <a:rPr lang="zh-TW" sz="1200">
                <a:solidFill>
                  <a:srgbClr val="999999"/>
                </a:solidFill>
                <a:latin typeface="Lato"/>
                <a:ea typeface="Lato"/>
                <a:cs typeface="Lato"/>
                <a:sym typeface="Lato"/>
              </a:rPr>
              <a:t>可見Waymo的物件偵測上的準確率還不夠高，可能需要餵更多樣化的Data去訓練AI，或者做一些對背景的前處理。</a:t>
            </a:r>
            <a:endParaRPr sz="1200">
              <a:solidFill>
                <a:srgbClr val="999999"/>
              </a:solidFill>
              <a:latin typeface="Lato"/>
              <a:ea typeface="Lato"/>
              <a:cs typeface="Lato"/>
              <a:sym typeface="Lato"/>
            </a:endParaRPr>
          </a:p>
          <a:p>
            <a:pPr marL="0" lvl="0" indent="0" algn="l" rtl="0">
              <a:spcBef>
                <a:spcPts val="0"/>
              </a:spcBef>
              <a:spcAft>
                <a:spcPts val="0"/>
              </a:spcAft>
              <a:buNone/>
            </a:pPr>
            <a:endParaRPr sz="1200">
              <a:solidFill>
                <a:srgbClr val="999999"/>
              </a:solidFill>
              <a:latin typeface="Lato"/>
              <a:ea typeface="Lato"/>
              <a:cs typeface="Lato"/>
              <a:sym typeface="Lato"/>
            </a:endParaRPr>
          </a:p>
          <a:p>
            <a:pPr marL="0" lvl="0" indent="0" algn="l" rtl="0">
              <a:spcBef>
                <a:spcPts val="0"/>
              </a:spcBef>
              <a:spcAft>
                <a:spcPts val="0"/>
              </a:spcAft>
              <a:buNone/>
            </a:pPr>
            <a:r>
              <a:rPr lang="zh-TW" sz="1200">
                <a:solidFill>
                  <a:srgbClr val="999999"/>
                </a:solidFill>
                <a:latin typeface="Lato"/>
                <a:ea typeface="Lato"/>
                <a:cs typeface="Lato"/>
                <a:sym typeface="Lato"/>
              </a:rPr>
              <a:t>另外路上無法預測的情況很多，Waymo在這方面也還沒做的很完善，才會使Unwanted Maneuver是造成脫離事件的第二大主因</a:t>
            </a:r>
            <a:endParaRPr sz="1200">
              <a:solidFill>
                <a:srgbClr val="999999"/>
              </a:solidFill>
              <a:latin typeface="Lato"/>
              <a:ea typeface="Lato"/>
              <a:cs typeface="Lato"/>
              <a:sym typeface="Lato"/>
            </a:endParaRPr>
          </a:p>
          <a:p>
            <a:pPr marL="0" lvl="0" indent="0" algn="l" rtl="0">
              <a:spcBef>
                <a:spcPts val="0"/>
              </a:spcBef>
              <a:spcAft>
                <a:spcPts val="0"/>
              </a:spcAft>
              <a:buNone/>
            </a:pPr>
            <a:endParaRPr sz="1200">
              <a:solidFill>
                <a:srgbClr val="999999"/>
              </a:solidFill>
              <a:latin typeface="Lato"/>
              <a:ea typeface="Lato"/>
              <a:cs typeface="Lato"/>
              <a:sym typeface="Lato"/>
            </a:endParaRPr>
          </a:p>
          <a:p>
            <a:pPr marL="0" lvl="0" indent="0" algn="l" rtl="0">
              <a:spcBef>
                <a:spcPts val="0"/>
              </a:spcBef>
              <a:spcAft>
                <a:spcPts val="0"/>
              </a:spcAft>
              <a:buNone/>
            </a:pPr>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8d6b10ac9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8d6b10ac9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999999"/>
                </a:solidFill>
                <a:latin typeface="Lato"/>
                <a:ea typeface="Lato"/>
                <a:cs typeface="Lato"/>
                <a:sym typeface="Lato"/>
              </a:rPr>
              <a:t>除了Perception Discrepancy外，與Waymo不同的是，Planning Discrepancy佔了第二多。</a:t>
            </a:r>
            <a:endParaRPr sz="1200">
              <a:solidFill>
                <a:srgbClr val="999999"/>
              </a:solidFill>
              <a:latin typeface="Lato"/>
              <a:ea typeface="Lato"/>
              <a:cs typeface="Lato"/>
              <a:sym typeface="Lato"/>
            </a:endParaRPr>
          </a:p>
          <a:p>
            <a:pPr marL="0" lvl="0" indent="0" algn="l" rtl="0">
              <a:spcBef>
                <a:spcPts val="0"/>
              </a:spcBef>
              <a:spcAft>
                <a:spcPts val="0"/>
              </a:spcAft>
              <a:buNone/>
            </a:pPr>
            <a:endParaRPr sz="1200">
              <a:solidFill>
                <a:srgbClr val="999999"/>
              </a:solidFill>
              <a:latin typeface="Lato"/>
              <a:ea typeface="Lato"/>
              <a:cs typeface="Lato"/>
              <a:sym typeface="Lato"/>
            </a:endParaRPr>
          </a:p>
          <a:p>
            <a:pPr marL="0" lvl="0" indent="0" algn="l" rtl="0">
              <a:spcBef>
                <a:spcPts val="0"/>
              </a:spcBef>
              <a:spcAft>
                <a:spcPts val="0"/>
              </a:spcAft>
              <a:buNone/>
            </a:pPr>
            <a:r>
              <a:rPr lang="zh-TW" sz="1200">
                <a:solidFill>
                  <a:srgbClr val="999999"/>
                </a:solidFill>
                <a:latin typeface="Lato"/>
                <a:ea typeface="Lato"/>
                <a:cs typeface="Lato"/>
                <a:sym typeface="Lato"/>
              </a:rPr>
              <a:t>Cruise在車道變換與規劃上需要多注意。</a:t>
            </a:r>
            <a:endParaRPr sz="1200">
              <a:solidFill>
                <a:srgbClr val="999999"/>
              </a:solidFill>
              <a:latin typeface="Lato"/>
              <a:ea typeface="Lato"/>
              <a:cs typeface="Lato"/>
              <a:sym typeface="Lato"/>
            </a:endParaRPr>
          </a:p>
          <a:p>
            <a:pPr marL="0" lvl="0" indent="0" algn="l" rtl="0">
              <a:spcBef>
                <a:spcPts val="0"/>
              </a:spcBef>
              <a:spcAft>
                <a:spcPts val="0"/>
              </a:spcAft>
              <a:buNone/>
            </a:pPr>
            <a:endParaRPr sz="1200">
              <a:solidFill>
                <a:srgbClr val="999999"/>
              </a:solidFill>
              <a:latin typeface="Lato"/>
              <a:ea typeface="Lato"/>
              <a:cs typeface="Lato"/>
              <a:sym typeface="Lato"/>
            </a:endParaRPr>
          </a:p>
          <a:p>
            <a:pPr marL="0" lvl="0" indent="0" algn="l" rtl="0">
              <a:spcBef>
                <a:spcPts val="0"/>
              </a:spcBef>
              <a:spcAft>
                <a:spcPts val="0"/>
              </a:spcAft>
              <a:buNone/>
            </a:pPr>
            <a:r>
              <a:rPr lang="zh-TW" sz="1200">
                <a:solidFill>
                  <a:srgbClr val="999999"/>
                </a:solidFill>
                <a:latin typeface="Lato"/>
                <a:ea typeface="Lato"/>
                <a:cs typeface="Lato"/>
                <a:sym typeface="Lato"/>
              </a:rPr>
              <a:t>而Curise除了這兩項外，就沒有其他的脫離事件發生，所以現階段可以先專注於解決這兩個問題，這是優於Waymo的點(因為Waymo比較多不同類型問題)。</a:t>
            </a:r>
            <a:endParaRPr sz="1200">
              <a:solidFill>
                <a:srgbClr val="999999"/>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8d6b10ac9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8d6b10ac9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Toyota 發生的脫離事件中，Controla Discrepancy就佔超過了一半，Toyota應該可以先專注於如何讓車輛能夠正常轉彎或根據不同車況維持速度(能夠正常控制行駛)</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8d6b10ac9_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8d6b10ac9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200">
                <a:solidFill>
                  <a:srgbClr val="999999"/>
                </a:solidFill>
                <a:latin typeface="Lato"/>
                <a:ea typeface="Lato"/>
                <a:cs typeface="Lato"/>
                <a:sym typeface="Lato"/>
              </a:rPr>
              <a:t>Others(Map discrepancy 和 Hardware fault)</a:t>
            </a:r>
            <a:endParaRPr sz="1200">
              <a:solidFill>
                <a:srgbClr val="999999"/>
              </a:solidFill>
              <a:latin typeface="Lato"/>
              <a:ea typeface="Lato"/>
              <a:cs typeface="Lato"/>
              <a:sym typeface="Lato"/>
            </a:endParaRPr>
          </a:p>
          <a:p>
            <a:pPr marL="0" lvl="0" indent="0" algn="l" rtl="0">
              <a:spcBef>
                <a:spcPts val="0"/>
              </a:spcBef>
              <a:spcAft>
                <a:spcPts val="0"/>
              </a:spcAft>
              <a:buNone/>
            </a:pPr>
            <a:r>
              <a:rPr lang="zh-TW" sz="1200">
                <a:solidFill>
                  <a:srgbClr val="999999"/>
                </a:solidFill>
                <a:latin typeface="Lato"/>
                <a:ea typeface="Lato"/>
                <a:cs typeface="Lato"/>
                <a:sym typeface="Lato"/>
              </a:rPr>
              <a:t>Lyft第二大的原因是System Fault，雖然最多的是Planning Discrepancy，但我覺得如果光是系統軟體這算是最基本的問題都占第二高的比例的話，那應該先從最根本的問題先去解決，接著再去處理細項，像是Planning Discrepancy,Perception Discrepancy這類的問題。</a:t>
            </a:r>
            <a:endParaRPr sz="1200">
              <a:solidFill>
                <a:srgbClr val="999999"/>
              </a:solidFill>
              <a:latin typeface="Lato"/>
              <a:ea typeface="Lato"/>
              <a:cs typeface="Lato"/>
              <a:sym typeface="La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8d6b10ac9_9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8d6b10ac9_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8d6b10ac9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8d6b10ac9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8d6b10ac9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8d6b10ac9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有些公司本業就是車廠，像BMW、Nissan、Tesala、Toyota，也有些本業不是賣車的，但是逐漸想拓展自駕車這一相關領域，像Baidu、intel、waymo(Google的子企業)。</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8d6b10ac9_0_3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8d6b10ac9_0_3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8d6b10ac9_0_3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8d6b10ac9_0_3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8d6b10ac9_0_2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8d6b10ac9_0_2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350">
                <a:solidFill>
                  <a:srgbClr val="212529"/>
                </a:solidFill>
                <a:highlight>
                  <a:srgbClr val="FFFFFF"/>
                </a:highlight>
                <a:latin typeface="Microsoft JhengHei"/>
                <a:ea typeface="Microsoft JhengHei"/>
                <a:cs typeface="Microsoft JhengHei"/>
                <a:sym typeface="Microsoft JhengHei"/>
              </a:rPr>
              <a:t>Waymo，計程車服務</a:t>
            </a:r>
            <a:endParaRPr sz="1350">
              <a:solidFill>
                <a:srgbClr val="212529"/>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50">
                <a:solidFill>
                  <a:srgbClr val="212529"/>
                </a:solidFill>
                <a:highlight>
                  <a:srgbClr val="FFFFFF"/>
                </a:highlight>
                <a:latin typeface="Microsoft JhengHei"/>
                <a:ea typeface="Microsoft JhengHei"/>
                <a:cs typeface="Microsoft JhengHei"/>
                <a:sym typeface="Microsoft JhengHei"/>
              </a:rPr>
              <a:t>Cruise，通用汽車旗下的新創公司，叫車、外送服務，也有推出車款</a:t>
            </a:r>
            <a:endParaRPr sz="1350">
              <a:solidFill>
                <a:srgbClr val="212529"/>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50">
                <a:solidFill>
                  <a:srgbClr val="212529"/>
                </a:solidFill>
                <a:highlight>
                  <a:srgbClr val="FFFFFF"/>
                </a:highlight>
                <a:latin typeface="Microsoft JhengHei"/>
                <a:ea typeface="Microsoft JhengHei"/>
                <a:cs typeface="Microsoft JhengHei"/>
                <a:sym typeface="Microsoft JhengHei"/>
              </a:rPr>
              <a:t>Pony，中國的公司，計程車服務</a:t>
            </a:r>
            <a:endParaRPr sz="1350">
              <a:solidFill>
                <a:srgbClr val="212529"/>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50">
                <a:solidFill>
                  <a:srgbClr val="212529"/>
                </a:solidFill>
                <a:highlight>
                  <a:srgbClr val="FFFFFF"/>
                </a:highlight>
                <a:latin typeface="Microsoft JhengHei"/>
                <a:ea typeface="Microsoft JhengHei"/>
                <a:cs typeface="Microsoft JhengHei"/>
                <a:sym typeface="Microsoft JhengHei"/>
              </a:rPr>
              <a:t>Baidu，生產了100多輛自動駕駛巴士</a:t>
            </a:r>
            <a:endParaRPr sz="1350">
              <a:solidFill>
                <a:srgbClr val="212529"/>
              </a:solidFill>
              <a:highlight>
                <a:srgbClr val="FFFF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50">
                <a:solidFill>
                  <a:srgbClr val="212529"/>
                </a:solidFill>
                <a:highlight>
                  <a:srgbClr val="FFFFFF"/>
                </a:highlight>
                <a:latin typeface="Microsoft JhengHei"/>
                <a:ea typeface="Microsoft JhengHei"/>
                <a:cs typeface="Microsoft JhengHei"/>
                <a:sym typeface="Microsoft JhengHei"/>
              </a:rPr>
              <a:t>Nuro，一開始就是瞄準物品運送所開發</a:t>
            </a:r>
            <a:endParaRPr sz="1350">
              <a:solidFill>
                <a:srgbClr val="212529"/>
              </a:solidFill>
              <a:highlight>
                <a:srgbClr val="FFFFFF"/>
              </a:highlight>
              <a:latin typeface="Microsoft JhengHei"/>
              <a:ea typeface="Microsoft JhengHei"/>
              <a:cs typeface="Microsoft JhengHei"/>
              <a:sym typeface="Microsoft JhengHe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8d6b10ac9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8d6b10ac9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Lyft，本來就是租車公司</a:t>
            </a:r>
            <a:endParaRPr/>
          </a:p>
          <a:p>
            <a:pPr marL="0" lvl="0" indent="0" algn="l" rtl="0">
              <a:spcBef>
                <a:spcPts val="0"/>
              </a:spcBef>
              <a:spcAft>
                <a:spcPts val="0"/>
              </a:spcAft>
              <a:buNone/>
            </a:pPr>
            <a:r>
              <a:rPr lang="zh-TW"/>
              <a:t>NVIDIA，做處理器的</a:t>
            </a:r>
            <a:endParaRPr/>
          </a:p>
          <a:p>
            <a:pPr marL="0" lvl="0" indent="0" algn="l" rtl="0">
              <a:spcBef>
                <a:spcPts val="0"/>
              </a:spcBef>
              <a:spcAft>
                <a:spcPts val="0"/>
              </a:spcAft>
              <a:buNone/>
            </a:pPr>
            <a:r>
              <a:rPr lang="zh-TW"/>
              <a:t>Udelv，與美國知名零售商沃爾瑪合作，推出送貨服務</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8d6b10ac9_0_3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8d6b10ac9_0_3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2019加州</a:t>
            </a:r>
            <a:endParaRPr/>
          </a:p>
          <a:p>
            <a:pPr marL="0" lvl="0" indent="0" algn="l" rtl="0">
              <a:spcBef>
                <a:spcPts val="0"/>
              </a:spcBef>
              <a:spcAft>
                <a:spcPts val="0"/>
              </a:spcAft>
              <a:buNone/>
            </a:pPr>
            <a:r>
              <a:rPr lang="zh-TW" dirty="0"/>
              <a:t>自駕車脫離報告</a:t>
            </a:r>
            <a:endParaRPr dirty="0"/>
          </a:p>
          <a:p>
            <a:pPr marL="0" lvl="0" indent="0" algn="l" rtl="0">
              <a:spcBef>
                <a:spcPts val="0"/>
              </a:spcBef>
              <a:spcAft>
                <a:spcPts val="0"/>
              </a:spcAft>
              <a:buNone/>
            </a:pPr>
            <a:endParaRPr dirty="0"/>
          </a:p>
        </p:txBody>
      </p:sp>
      <p:sp>
        <p:nvSpPr>
          <p:cNvPr id="87" name="Google Shape;87;p13"/>
          <p:cNvSpPr txBox="1">
            <a:spLocks noGrp="1"/>
          </p:cNvSpPr>
          <p:nvPr>
            <p:ph type="subTitle" idx="1"/>
          </p:nvPr>
        </p:nvSpPr>
        <p:spPr>
          <a:xfrm>
            <a:off x="729625" y="3172900"/>
            <a:ext cx="7688100" cy="13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Autonomous Vehicle Disengagement Reports</a:t>
            </a:r>
            <a:endParaRPr dirty="0"/>
          </a:p>
          <a:p>
            <a:pPr marL="0" lvl="0" indent="0" algn="l" rtl="0">
              <a:spcBef>
                <a:spcPts val="0"/>
              </a:spcBef>
              <a:spcAft>
                <a:spcPts val="0"/>
              </a:spcAft>
              <a:buNone/>
            </a:pPr>
            <a:r>
              <a:rPr lang="zh-TW" altLang="en-US" dirty="0"/>
              <a:t>第二組</a:t>
            </a:r>
            <a:endParaRPr dirty="0"/>
          </a:p>
        </p:txBody>
      </p:sp>
      <p:pic>
        <p:nvPicPr>
          <p:cNvPr id="88" name="Google Shape;88;p13"/>
          <p:cNvPicPr preferRelativeResize="0"/>
          <p:nvPr/>
        </p:nvPicPr>
        <p:blipFill>
          <a:blip r:embed="rId3">
            <a:alphaModFix/>
          </a:blip>
          <a:stretch>
            <a:fillRect/>
          </a:stretch>
        </p:blipFill>
        <p:spPr>
          <a:xfrm>
            <a:off x="5714991" y="0"/>
            <a:ext cx="3429012"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各月份測試英里數</a:t>
            </a:r>
            <a:endParaRPr>
              <a:latin typeface="Microsoft JhengHei"/>
              <a:ea typeface="Microsoft JhengHei"/>
              <a:cs typeface="Microsoft JhengHei"/>
              <a:sym typeface="Microsoft JhengHei"/>
            </a:endParaRPr>
          </a:p>
        </p:txBody>
      </p:sp>
      <p:pic>
        <p:nvPicPr>
          <p:cNvPr id="160" name="Google Shape;160;p22" title="圖表"/>
          <p:cNvPicPr preferRelativeResize="0"/>
          <p:nvPr/>
        </p:nvPicPr>
        <p:blipFill>
          <a:blip r:embed="rId3">
            <a:alphaModFix/>
          </a:blip>
          <a:stretch>
            <a:fillRect/>
          </a:stretch>
        </p:blipFill>
        <p:spPr>
          <a:xfrm>
            <a:off x="1713300" y="880875"/>
            <a:ext cx="7227189" cy="4082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自駕解除率</a:t>
            </a:r>
            <a:endParaRPr>
              <a:latin typeface="Microsoft JhengHei"/>
              <a:ea typeface="Microsoft JhengHei"/>
              <a:cs typeface="Microsoft JhengHei"/>
              <a:sym typeface="Microsoft JhengHei"/>
            </a:endParaRPr>
          </a:p>
        </p:txBody>
      </p:sp>
      <p:sp>
        <p:nvSpPr>
          <p:cNvPr id="166" name="Google Shape;166;p23"/>
          <p:cNvSpPr txBox="1">
            <a:spLocks noGrp="1"/>
          </p:cNvSpPr>
          <p:nvPr>
            <p:ph type="body" idx="1"/>
          </p:nvPr>
        </p:nvSpPr>
        <p:spPr>
          <a:xfrm>
            <a:off x="311750" y="1297625"/>
            <a:ext cx="1778400" cy="3675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b="1">
                <a:solidFill>
                  <a:srgbClr val="FFFFFF"/>
                </a:solidFill>
                <a:highlight>
                  <a:srgbClr val="118DFF"/>
                </a:highlight>
              </a:rPr>
              <a:t>最少解除Top5</a:t>
            </a:r>
            <a:endParaRPr>
              <a:solidFill>
                <a:srgbClr val="118DFF"/>
              </a:solidFill>
            </a:endParaRPr>
          </a:p>
          <a:p>
            <a:pPr marL="0" lvl="0" indent="0" algn="l" rtl="0">
              <a:lnSpc>
                <a:spcPct val="100000"/>
              </a:lnSpc>
              <a:spcBef>
                <a:spcPts val="0"/>
              </a:spcBef>
              <a:spcAft>
                <a:spcPts val="0"/>
              </a:spcAft>
              <a:buNone/>
            </a:pPr>
            <a:r>
              <a:rPr lang="zh-TW">
                <a:solidFill>
                  <a:srgbClr val="118DFF"/>
                </a:solidFill>
              </a:rPr>
              <a:t>Baidu USA LLC</a:t>
            </a:r>
            <a:endParaRPr>
              <a:solidFill>
                <a:srgbClr val="118DFF"/>
              </a:solidFill>
            </a:endParaRPr>
          </a:p>
          <a:p>
            <a:pPr marL="0" lvl="0" indent="0" algn="l" rtl="0">
              <a:lnSpc>
                <a:spcPct val="100000"/>
              </a:lnSpc>
              <a:spcBef>
                <a:spcPts val="0"/>
              </a:spcBef>
              <a:spcAft>
                <a:spcPts val="0"/>
              </a:spcAft>
              <a:buNone/>
            </a:pPr>
            <a:r>
              <a:rPr lang="zh-TW"/>
              <a:t>17028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Waymo</a:t>
            </a:r>
            <a:endParaRPr>
              <a:solidFill>
                <a:srgbClr val="118DFF"/>
              </a:solidFill>
            </a:endParaRPr>
          </a:p>
          <a:p>
            <a:pPr marL="0" lvl="0" indent="0" algn="l" rtl="0">
              <a:lnSpc>
                <a:spcPct val="100000"/>
              </a:lnSpc>
              <a:spcBef>
                <a:spcPts val="0"/>
              </a:spcBef>
              <a:spcAft>
                <a:spcPts val="0"/>
              </a:spcAft>
              <a:buNone/>
            </a:pPr>
            <a:r>
              <a:rPr lang="zh-TW"/>
              <a:t>11412 mile/次</a:t>
            </a:r>
            <a:endParaRPr/>
          </a:p>
          <a:p>
            <a:pPr marL="0" lvl="0" indent="0" algn="l" rtl="0">
              <a:lnSpc>
                <a:spcPct val="100000"/>
              </a:lnSpc>
              <a:spcBef>
                <a:spcPts val="0"/>
              </a:spcBef>
              <a:spcAft>
                <a:spcPts val="0"/>
              </a:spcAft>
              <a:buNone/>
            </a:pPr>
            <a:endParaRPr>
              <a:solidFill>
                <a:srgbClr val="118DFF"/>
              </a:solidFill>
            </a:endParaRPr>
          </a:p>
          <a:p>
            <a:pPr marL="0" lvl="0" indent="0" algn="l" rtl="0">
              <a:lnSpc>
                <a:spcPct val="100000"/>
              </a:lnSpc>
              <a:spcBef>
                <a:spcPts val="0"/>
              </a:spcBef>
              <a:spcAft>
                <a:spcPts val="0"/>
              </a:spcAft>
              <a:buNone/>
            </a:pPr>
            <a:r>
              <a:rPr lang="zh-TW">
                <a:solidFill>
                  <a:srgbClr val="118DFF"/>
                </a:solidFill>
              </a:rPr>
              <a:t>Pony</a:t>
            </a:r>
            <a:endParaRPr>
              <a:solidFill>
                <a:srgbClr val="118DFF"/>
              </a:solidFill>
            </a:endParaRPr>
          </a:p>
          <a:p>
            <a:pPr marL="0" lvl="0" indent="0" algn="l" rtl="0">
              <a:lnSpc>
                <a:spcPct val="100000"/>
              </a:lnSpc>
              <a:spcBef>
                <a:spcPts val="0"/>
              </a:spcBef>
              <a:spcAft>
                <a:spcPts val="0"/>
              </a:spcAft>
              <a:buNone/>
            </a:pPr>
            <a:r>
              <a:rPr lang="zh-TW"/>
              <a:t>6861.7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Cruise</a:t>
            </a:r>
            <a:endParaRPr>
              <a:solidFill>
                <a:srgbClr val="118DFF"/>
              </a:solidFill>
            </a:endParaRPr>
          </a:p>
          <a:p>
            <a:pPr marL="0" lvl="0" indent="0" algn="l" rtl="0">
              <a:lnSpc>
                <a:spcPct val="100000"/>
              </a:lnSpc>
              <a:spcBef>
                <a:spcPts val="0"/>
              </a:spcBef>
              <a:spcAft>
                <a:spcPts val="0"/>
              </a:spcAft>
              <a:buNone/>
            </a:pPr>
            <a:r>
              <a:rPr lang="zh-TW"/>
              <a:t>4625.8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AutoX</a:t>
            </a:r>
            <a:endParaRPr>
              <a:solidFill>
                <a:srgbClr val="118DFF"/>
              </a:solidFill>
            </a:endParaRPr>
          </a:p>
          <a:p>
            <a:pPr marL="0" lvl="0" indent="0" algn="l" rtl="0">
              <a:lnSpc>
                <a:spcPct val="100000"/>
              </a:lnSpc>
              <a:spcBef>
                <a:spcPts val="0"/>
              </a:spcBef>
              <a:spcAft>
                <a:spcPts val="0"/>
              </a:spcAft>
              <a:buNone/>
            </a:pPr>
            <a:r>
              <a:rPr lang="zh-TW"/>
              <a:t>3024.3 mile/次</a:t>
            </a:r>
            <a:endParaRPr/>
          </a:p>
          <a:p>
            <a:pPr marL="0" lvl="0" indent="0" algn="l" rtl="0">
              <a:lnSpc>
                <a:spcPct val="100000"/>
              </a:lnSpc>
              <a:spcBef>
                <a:spcPts val="0"/>
              </a:spcBef>
              <a:spcAft>
                <a:spcPts val="0"/>
              </a:spcAft>
              <a:buNone/>
            </a:pPr>
            <a:endParaRPr/>
          </a:p>
        </p:txBody>
      </p:sp>
      <p:pic>
        <p:nvPicPr>
          <p:cNvPr id="167" name="Google Shape;167;p23"/>
          <p:cNvPicPr preferRelativeResize="0"/>
          <p:nvPr/>
        </p:nvPicPr>
        <p:blipFill rotWithShape="1">
          <a:blip r:embed="rId3">
            <a:alphaModFix/>
          </a:blip>
          <a:srcRect l="5583" t="2805" r="2883" b="7282"/>
          <a:stretch/>
        </p:blipFill>
        <p:spPr>
          <a:xfrm>
            <a:off x="1966300" y="1139700"/>
            <a:ext cx="6943651" cy="3836476"/>
          </a:xfrm>
          <a:prstGeom prst="rect">
            <a:avLst/>
          </a:prstGeom>
          <a:noFill/>
          <a:ln>
            <a:noFill/>
          </a:ln>
        </p:spPr>
      </p:pic>
      <p:sp>
        <p:nvSpPr>
          <p:cNvPr id="168" name="Google Shape;168;p23"/>
          <p:cNvSpPr txBox="1"/>
          <p:nvPr/>
        </p:nvSpPr>
        <p:spPr>
          <a:xfrm>
            <a:off x="1637100" y="1937050"/>
            <a:ext cx="376200" cy="17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000">
                <a:latin typeface="Microsoft JhengHei"/>
                <a:ea typeface="Microsoft JhengHei"/>
                <a:cs typeface="Microsoft JhengHei"/>
                <a:sym typeface="Microsoft JhengHei"/>
              </a:rPr>
              <a:t>每脫離一次行駛距</a:t>
            </a:r>
            <a:r>
              <a:rPr lang="zh-TW" sz="1100">
                <a:latin typeface="Microsoft JhengHei"/>
                <a:ea typeface="Microsoft JhengHei"/>
                <a:cs typeface="Microsoft JhengHei"/>
                <a:sym typeface="Microsoft JhengHei"/>
              </a:rPr>
              <a:t>離</a:t>
            </a:r>
            <a:endParaRPr>
              <a:latin typeface="Microsoft JhengHei"/>
              <a:ea typeface="Microsoft JhengHei"/>
              <a:cs typeface="Microsoft JhengHei"/>
              <a:sym typeface="Microsoft JhengHei"/>
            </a:endParaRPr>
          </a:p>
        </p:txBody>
      </p:sp>
      <p:sp>
        <p:nvSpPr>
          <p:cNvPr id="169" name="Google Shape;169;p23"/>
          <p:cNvSpPr txBox="1">
            <a:spLocks noGrp="1"/>
          </p:cNvSpPr>
          <p:nvPr>
            <p:ph type="body" idx="1"/>
          </p:nvPr>
        </p:nvSpPr>
        <p:spPr>
          <a:xfrm>
            <a:off x="7243800" y="667625"/>
            <a:ext cx="1778400" cy="336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b="1">
                <a:solidFill>
                  <a:srgbClr val="FFFFFF"/>
                </a:solidFill>
                <a:highlight>
                  <a:srgbClr val="118DFF"/>
                </a:highlight>
              </a:rPr>
              <a:t>最易解除Top5</a:t>
            </a:r>
            <a:endParaRPr b="1">
              <a:solidFill>
                <a:srgbClr val="FFFFFF"/>
              </a:solidFill>
              <a:highlight>
                <a:srgbClr val="118DFF"/>
              </a:highlight>
            </a:endParaRPr>
          </a:p>
          <a:p>
            <a:pPr marL="0" lvl="0" indent="0" algn="l" rtl="0">
              <a:lnSpc>
                <a:spcPct val="100000"/>
              </a:lnSpc>
              <a:spcBef>
                <a:spcPts val="0"/>
              </a:spcBef>
              <a:spcAft>
                <a:spcPts val="0"/>
              </a:spcAft>
              <a:buNone/>
            </a:pPr>
            <a:r>
              <a:rPr lang="zh-TW">
                <a:solidFill>
                  <a:srgbClr val="118DFF"/>
                </a:solidFill>
              </a:rPr>
              <a:t>Boxbot</a:t>
            </a:r>
            <a:endParaRPr>
              <a:solidFill>
                <a:srgbClr val="118DFF"/>
              </a:solidFill>
            </a:endParaRPr>
          </a:p>
          <a:p>
            <a:pPr marL="0" lvl="0" indent="0" algn="l" rtl="0">
              <a:lnSpc>
                <a:spcPct val="100000"/>
              </a:lnSpc>
              <a:spcBef>
                <a:spcPts val="0"/>
              </a:spcBef>
              <a:spcAft>
                <a:spcPts val="0"/>
              </a:spcAft>
              <a:buNone/>
            </a:pPr>
            <a:r>
              <a:rPr lang="zh-TW"/>
              <a:t>0.35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Toyota</a:t>
            </a:r>
            <a:endParaRPr>
              <a:solidFill>
                <a:srgbClr val="118DFF"/>
              </a:solidFill>
            </a:endParaRPr>
          </a:p>
          <a:p>
            <a:pPr marL="0" lvl="0" indent="0" algn="l" rtl="0">
              <a:lnSpc>
                <a:spcPct val="100000"/>
              </a:lnSpc>
              <a:spcBef>
                <a:spcPts val="0"/>
              </a:spcBef>
              <a:spcAft>
                <a:spcPts val="0"/>
              </a:spcAft>
              <a:buNone/>
            </a:pPr>
            <a:r>
              <a:rPr lang="zh-TW"/>
              <a:t>0.62 mile/次</a:t>
            </a:r>
            <a:endParaRPr/>
          </a:p>
          <a:p>
            <a:pPr marL="0" lvl="0" indent="0" algn="l" rtl="0">
              <a:lnSpc>
                <a:spcPct val="100000"/>
              </a:lnSpc>
              <a:spcBef>
                <a:spcPts val="0"/>
              </a:spcBef>
              <a:spcAft>
                <a:spcPts val="0"/>
              </a:spcAft>
              <a:buNone/>
            </a:pPr>
            <a:endParaRPr>
              <a:solidFill>
                <a:srgbClr val="118DFF"/>
              </a:solidFill>
            </a:endParaRPr>
          </a:p>
          <a:p>
            <a:pPr marL="0" lvl="0" indent="0" algn="l" rtl="0">
              <a:lnSpc>
                <a:spcPct val="100000"/>
              </a:lnSpc>
              <a:spcBef>
                <a:spcPts val="0"/>
              </a:spcBef>
              <a:spcAft>
                <a:spcPts val="0"/>
              </a:spcAft>
              <a:buNone/>
            </a:pPr>
            <a:r>
              <a:rPr lang="zh-TW">
                <a:solidFill>
                  <a:srgbClr val="118DFF"/>
                </a:solidFill>
              </a:rPr>
              <a:t>Valeo</a:t>
            </a:r>
            <a:endParaRPr>
              <a:solidFill>
                <a:srgbClr val="118DFF"/>
              </a:solidFill>
            </a:endParaRPr>
          </a:p>
          <a:p>
            <a:pPr marL="0" lvl="0" indent="0" algn="l" rtl="0">
              <a:lnSpc>
                <a:spcPct val="100000"/>
              </a:lnSpc>
              <a:spcBef>
                <a:spcPts val="0"/>
              </a:spcBef>
              <a:spcAft>
                <a:spcPts val="0"/>
              </a:spcAft>
              <a:buNone/>
            </a:pPr>
            <a:r>
              <a:rPr lang="zh-TW"/>
              <a:t>1.08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Ridecall</a:t>
            </a:r>
            <a:endParaRPr>
              <a:solidFill>
                <a:srgbClr val="118DFF"/>
              </a:solidFill>
            </a:endParaRPr>
          </a:p>
          <a:p>
            <a:pPr marL="0" lvl="0" indent="0" algn="l" rtl="0">
              <a:lnSpc>
                <a:spcPct val="100000"/>
              </a:lnSpc>
              <a:spcBef>
                <a:spcPts val="0"/>
              </a:spcBef>
              <a:spcAft>
                <a:spcPts val="0"/>
              </a:spcAft>
              <a:buNone/>
            </a:pPr>
            <a:r>
              <a:rPr lang="zh-TW"/>
              <a:t>1.45 mile/次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Udelv</a:t>
            </a:r>
            <a:endParaRPr>
              <a:solidFill>
                <a:srgbClr val="118DFF"/>
              </a:solidFill>
            </a:endParaRPr>
          </a:p>
          <a:p>
            <a:pPr marL="0" lvl="0" indent="0" algn="l" rtl="0">
              <a:lnSpc>
                <a:spcPct val="100000"/>
              </a:lnSpc>
              <a:spcBef>
                <a:spcPts val="0"/>
              </a:spcBef>
              <a:spcAft>
                <a:spcPts val="0"/>
              </a:spcAft>
              <a:buNone/>
            </a:pPr>
            <a:r>
              <a:rPr lang="zh-TW"/>
              <a:t>1.59 mile/次</a:t>
            </a:r>
            <a:endParaRPr/>
          </a:p>
        </p:txBody>
      </p:sp>
      <p:sp>
        <p:nvSpPr>
          <p:cNvPr id="170" name="Google Shape;170;p23"/>
          <p:cNvSpPr txBox="1"/>
          <p:nvPr/>
        </p:nvSpPr>
        <p:spPr>
          <a:xfrm>
            <a:off x="311750" y="794350"/>
            <a:ext cx="14910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highlight>
                <a:srgbClr val="118DFF"/>
              </a:highlight>
            </a:endParaRPr>
          </a:p>
        </p:txBody>
      </p:sp>
      <p:sp>
        <p:nvSpPr>
          <p:cNvPr id="171" name="Google Shape;171;p23"/>
          <p:cNvSpPr txBox="1"/>
          <p:nvPr/>
        </p:nvSpPr>
        <p:spPr>
          <a:xfrm>
            <a:off x="3597600" y="1297625"/>
            <a:ext cx="1413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b="1">
                <a:solidFill>
                  <a:srgbClr val="FFFFFF"/>
                </a:solidFill>
                <a:highlight>
                  <a:srgbClr val="118DFF"/>
                </a:highlight>
                <a:latin typeface="Microsoft JhengHei"/>
                <a:ea typeface="Microsoft JhengHei"/>
                <a:cs typeface="Microsoft JhengHei"/>
                <a:sym typeface="Microsoft JhengHei"/>
              </a:rPr>
              <a:t>平均</a:t>
            </a:r>
            <a:endParaRPr sz="1300" b="1">
              <a:solidFill>
                <a:srgbClr val="FFFFFF"/>
              </a:solidFill>
              <a:highlight>
                <a:srgbClr val="118D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00">
                <a:solidFill>
                  <a:schemeClr val="accent1"/>
                </a:solidFill>
                <a:latin typeface="Lato"/>
                <a:ea typeface="Lato"/>
                <a:cs typeface="Lato"/>
                <a:sym typeface="Lato"/>
              </a:rPr>
              <a:t>308.399 mile/次</a:t>
            </a:r>
            <a:endParaRPr sz="1300">
              <a:solidFill>
                <a:schemeClr val="accent1"/>
              </a:solidFill>
              <a:latin typeface="Lato"/>
              <a:ea typeface="Lato"/>
              <a:cs typeface="Lato"/>
              <a:sym typeface="Lato"/>
            </a:endParaRPr>
          </a:p>
        </p:txBody>
      </p:sp>
      <p:sp>
        <p:nvSpPr>
          <p:cNvPr id="172" name="Google Shape;172;p23"/>
          <p:cNvSpPr txBox="1"/>
          <p:nvPr/>
        </p:nvSpPr>
        <p:spPr>
          <a:xfrm>
            <a:off x="3597600" y="1937050"/>
            <a:ext cx="1623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300" b="1">
                <a:solidFill>
                  <a:srgbClr val="FFFFFF"/>
                </a:solidFill>
                <a:highlight>
                  <a:srgbClr val="118DFF"/>
                </a:highlight>
                <a:latin typeface="Microsoft JhengHei"/>
                <a:ea typeface="Microsoft JhengHei"/>
                <a:cs typeface="Microsoft JhengHei"/>
                <a:sym typeface="Microsoft JhengHei"/>
              </a:rPr>
              <a:t>特例</a:t>
            </a:r>
            <a:endParaRPr sz="1300" b="1">
              <a:solidFill>
                <a:srgbClr val="FFFFFF"/>
              </a:solidFill>
              <a:highlight>
                <a:srgbClr val="118DFF"/>
              </a:highlight>
              <a:latin typeface="Microsoft JhengHei"/>
              <a:ea typeface="Microsoft JhengHei"/>
              <a:cs typeface="Microsoft JhengHei"/>
              <a:sym typeface="Microsoft JhengHei"/>
            </a:endParaRPr>
          </a:p>
          <a:p>
            <a:pPr marL="0" lvl="0" indent="0" algn="l" rtl="0">
              <a:spcBef>
                <a:spcPts val="0"/>
              </a:spcBef>
              <a:spcAft>
                <a:spcPts val="0"/>
              </a:spcAft>
              <a:buNone/>
            </a:pPr>
            <a:r>
              <a:rPr lang="zh-TW" sz="1300">
                <a:solidFill>
                  <a:schemeClr val="accent1"/>
                </a:solidFill>
                <a:latin typeface="Lato"/>
                <a:ea typeface="Lato"/>
                <a:cs typeface="Lato"/>
                <a:sym typeface="Lato"/>
              </a:rPr>
              <a:t>Tesla 12.2 mile/0次</a:t>
            </a:r>
            <a:endParaRPr sz="1300">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10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l="19386" t="10285" r="37523" b="9797"/>
          <a:stretch/>
        </p:blipFill>
        <p:spPr>
          <a:xfrm>
            <a:off x="5467450" y="583000"/>
            <a:ext cx="2946677" cy="3081351"/>
          </a:xfrm>
          <a:prstGeom prst="rect">
            <a:avLst/>
          </a:prstGeom>
          <a:noFill/>
          <a:ln>
            <a:noFill/>
          </a:ln>
        </p:spPr>
      </p:pic>
      <p:sp>
        <p:nvSpPr>
          <p:cNvPr id="178" name="Google Shape;178;p24"/>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是否能完全無人駕駛</a:t>
            </a:r>
            <a:endParaRPr>
              <a:latin typeface="Microsoft JhengHei"/>
              <a:ea typeface="Microsoft JhengHei"/>
              <a:cs typeface="Microsoft JhengHei"/>
              <a:sym typeface="Microsoft JhengHei"/>
            </a:endParaRPr>
          </a:p>
        </p:txBody>
      </p:sp>
      <p:sp>
        <p:nvSpPr>
          <p:cNvPr id="179" name="Google Shape;179;p24"/>
          <p:cNvSpPr txBox="1"/>
          <p:nvPr/>
        </p:nvSpPr>
        <p:spPr>
          <a:xfrm>
            <a:off x="6954183" y="2551944"/>
            <a:ext cx="11949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rgbClr val="FFFFFF"/>
                </a:solidFill>
                <a:latin typeface="Microsoft JhengHei"/>
                <a:ea typeface="Microsoft JhengHei"/>
                <a:cs typeface="Microsoft JhengHei"/>
                <a:sym typeface="Microsoft JhengHei"/>
              </a:rPr>
              <a:t>No</a:t>
            </a:r>
            <a:endParaRPr sz="1800">
              <a:solidFill>
                <a:srgbClr val="FFFFFF"/>
              </a:solidFill>
              <a:latin typeface="Microsoft JhengHei"/>
              <a:ea typeface="Microsoft JhengHei"/>
              <a:cs typeface="Microsoft JhengHei"/>
              <a:sym typeface="Microsoft JhengHei"/>
            </a:endParaRPr>
          </a:p>
        </p:txBody>
      </p:sp>
      <p:sp>
        <p:nvSpPr>
          <p:cNvPr id="180" name="Google Shape;180;p24"/>
          <p:cNvSpPr txBox="1"/>
          <p:nvPr/>
        </p:nvSpPr>
        <p:spPr>
          <a:xfrm>
            <a:off x="6381170" y="1042400"/>
            <a:ext cx="5730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800">
                <a:solidFill>
                  <a:srgbClr val="FFFFFF"/>
                </a:solidFill>
                <a:latin typeface="Microsoft JhengHei"/>
                <a:ea typeface="Microsoft JhengHei"/>
                <a:cs typeface="Microsoft JhengHei"/>
                <a:sym typeface="Microsoft JhengHei"/>
              </a:rPr>
              <a:t>Yes</a:t>
            </a:r>
            <a:endParaRPr sz="1800">
              <a:solidFill>
                <a:srgbClr val="FFFFFF"/>
              </a:solidFill>
              <a:latin typeface="Microsoft JhengHei"/>
              <a:ea typeface="Microsoft JhengHei"/>
              <a:cs typeface="Microsoft JhengHei"/>
              <a:sym typeface="Microsoft JhengHei"/>
            </a:endParaRPr>
          </a:p>
        </p:txBody>
      </p:sp>
      <p:sp>
        <p:nvSpPr>
          <p:cNvPr id="181" name="Google Shape;181;p24"/>
          <p:cNvSpPr txBox="1">
            <a:spLocks noGrp="1"/>
          </p:cNvSpPr>
          <p:nvPr>
            <p:ph type="body" idx="1"/>
          </p:nvPr>
        </p:nvSpPr>
        <p:spPr>
          <a:xfrm>
            <a:off x="311750" y="1361225"/>
            <a:ext cx="3061800" cy="187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b="1">
                <a:solidFill>
                  <a:srgbClr val="118DFF"/>
                </a:solidFill>
                <a:latin typeface="Microsoft JhengHei"/>
                <a:ea typeface="Microsoft JhengHei"/>
                <a:cs typeface="Microsoft JhengHei"/>
                <a:sym typeface="Microsoft JhengHei"/>
              </a:rPr>
              <a:t>僅以下七家的測試車能無人駕駛:</a:t>
            </a:r>
            <a:endParaRPr b="1">
              <a:solidFill>
                <a:srgbClr val="118DFF"/>
              </a:solidFill>
              <a:latin typeface="Microsoft JhengHei"/>
              <a:ea typeface="Microsoft JhengHei"/>
              <a:cs typeface="Microsoft JhengHei"/>
              <a:sym typeface="Microsoft JhengHei"/>
            </a:endParaRPr>
          </a:p>
          <a:p>
            <a:pPr marL="457200" lvl="0" indent="0" algn="l" rtl="0">
              <a:lnSpc>
                <a:spcPct val="100000"/>
              </a:lnSpc>
              <a:spcBef>
                <a:spcPts val="1000"/>
              </a:spcBef>
              <a:spcAft>
                <a:spcPts val="0"/>
              </a:spcAft>
              <a:buNone/>
            </a:pPr>
            <a:r>
              <a:rPr lang="zh-TW">
                <a:solidFill>
                  <a:srgbClr val="777777"/>
                </a:solidFill>
              </a:rPr>
              <a:t>BMW of North America</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Boxbot</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Intel</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Nullmax</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SAIC</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Telenav</a:t>
            </a:r>
            <a:endParaRPr>
              <a:solidFill>
                <a:srgbClr val="777777"/>
              </a:solidFill>
            </a:endParaRPr>
          </a:p>
          <a:p>
            <a:pPr marL="457200" lvl="0" indent="0" algn="l" rtl="0">
              <a:lnSpc>
                <a:spcPct val="100000"/>
              </a:lnSpc>
              <a:spcBef>
                <a:spcPts val="0"/>
              </a:spcBef>
              <a:spcAft>
                <a:spcPts val="0"/>
              </a:spcAft>
              <a:buNone/>
            </a:pPr>
            <a:r>
              <a:rPr lang="zh-TW">
                <a:solidFill>
                  <a:srgbClr val="777777"/>
                </a:solidFill>
              </a:rPr>
              <a:t>Udelv</a:t>
            </a:r>
            <a:endParaRPr>
              <a:solidFill>
                <a:srgbClr val="777777"/>
              </a:solidFill>
            </a:endParaRPr>
          </a:p>
          <a:p>
            <a:pPr marL="0" lvl="0" indent="0" algn="l" rtl="0">
              <a:lnSpc>
                <a:spcPct val="100000"/>
              </a:lnSpc>
              <a:spcBef>
                <a:spcPts val="0"/>
              </a:spcBef>
              <a:spcAft>
                <a:spcPts val="0"/>
              </a:spcAft>
              <a:buNone/>
            </a:pPr>
            <a:r>
              <a:rPr lang="zh-TW">
                <a:solidFill>
                  <a:srgbClr val="777777"/>
                </a:solidFill>
              </a:rPr>
              <a:t> </a:t>
            </a:r>
            <a:endParaRPr>
              <a:solidFill>
                <a:srgbClr val="777777"/>
              </a:solidFill>
            </a:endParaRPr>
          </a:p>
          <a:p>
            <a:pPr marL="0" lvl="0" indent="0" algn="l" rtl="0">
              <a:lnSpc>
                <a:spcPct val="100000"/>
              </a:lnSpc>
              <a:spcBef>
                <a:spcPts val="0"/>
              </a:spcBef>
              <a:spcAft>
                <a:spcPts val="0"/>
              </a:spcAft>
              <a:buNone/>
            </a:pPr>
            <a:endParaRPr>
              <a:solidFill>
                <a:srgbClr val="118DFF"/>
              </a:solidFill>
            </a:endParaRPr>
          </a:p>
        </p:txBody>
      </p:sp>
      <p:graphicFrame>
        <p:nvGraphicFramePr>
          <p:cNvPr id="182" name="Google Shape;182;p24"/>
          <p:cNvGraphicFramePr/>
          <p:nvPr/>
        </p:nvGraphicFramePr>
        <p:xfrm>
          <a:off x="425100" y="3358775"/>
          <a:ext cx="3000000" cy="3000000"/>
        </p:xfrm>
        <a:graphic>
          <a:graphicData uri="http://schemas.openxmlformats.org/drawingml/2006/table">
            <a:tbl>
              <a:tblPr>
                <a:noFill/>
                <a:tableStyleId>{D125091D-EB77-4AC8-AE11-B70314B7806D}</a:tableStyleId>
              </a:tblPr>
              <a:tblGrid>
                <a:gridCol w="1402775">
                  <a:extLst>
                    <a:ext uri="{9D8B030D-6E8A-4147-A177-3AD203B41FA5}">
                      <a16:colId xmlns:a16="http://schemas.microsoft.com/office/drawing/2014/main" val="20000"/>
                    </a:ext>
                  </a:extLst>
                </a:gridCol>
                <a:gridCol w="1402775">
                  <a:extLst>
                    <a:ext uri="{9D8B030D-6E8A-4147-A177-3AD203B41FA5}">
                      <a16:colId xmlns:a16="http://schemas.microsoft.com/office/drawing/2014/main" val="20001"/>
                    </a:ext>
                  </a:extLst>
                </a:gridCol>
                <a:gridCol w="1402775">
                  <a:extLst>
                    <a:ext uri="{9D8B030D-6E8A-4147-A177-3AD203B41FA5}">
                      <a16:colId xmlns:a16="http://schemas.microsoft.com/office/drawing/2014/main" val="20002"/>
                    </a:ext>
                  </a:extLst>
                </a:gridCol>
                <a:gridCol w="1402775">
                  <a:extLst>
                    <a:ext uri="{9D8B030D-6E8A-4147-A177-3AD203B41FA5}">
                      <a16:colId xmlns:a16="http://schemas.microsoft.com/office/drawing/2014/main" val="20003"/>
                    </a:ext>
                  </a:extLst>
                </a:gridCol>
              </a:tblGrid>
              <a:tr h="474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zh-TW"/>
                        <a:t>脫離次數</a:t>
                      </a:r>
                      <a:endParaRPr/>
                    </a:p>
                  </a:txBody>
                  <a:tcPr marL="91425" marR="91425" marT="91425" marB="91425"/>
                </a:tc>
                <a:tc>
                  <a:txBody>
                    <a:bodyPr/>
                    <a:lstStyle/>
                    <a:p>
                      <a:pPr marL="0" lvl="0" indent="0" algn="l" rtl="0">
                        <a:spcBef>
                          <a:spcPts val="0"/>
                        </a:spcBef>
                        <a:spcAft>
                          <a:spcPts val="0"/>
                        </a:spcAft>
                        <a:buNone/>
                      </a:pPr>
                      <a:r>
                        <a:rPr lang="zh-TW"/>
                        <a:t>行駛mile</a:t>
                      </a:r>
                      <a:endParaRPr/>
                    </a:p>
                  </a:txBody>
                  <a:tcPr marL="91425" marR="91425" marT="91425" marB="91425"/>
                </a:tc>
                <a:tc>
                  <a:txBody>
                    <a:bodyPr/>
                    <a:lstStyle/>
                    <a:p>
                      <a:pPr marL="0" lvl="0" indent="0" algn="l" rtl="0">
                        <a:spcBef>
                          <a:spcPts val="0"/>
                        </a:spcBef>
                        <a:spcAft>
                          <a:spcPts val="0"/>
                        </a:spcAft>
                        <a:buNone/>
                      </a:pPr>
                      <a:r>
                        <a:rPr lang="zh-TW"/>
                        <a:t>解除率(mile/次)</a:t>
                      </a:r>
                      <a:endParaRPr/>
                    </a:p>
                  </a:txBody>
                  <a:tcPr marL="91425" marR="91425" marT="91425" marB="91425"/>
                </a:tc>
                <a:extLst>
                  <a:ext uri="{0D108BD9-81ED-4DB2-BD59-A6C34878D82A}">
                    <a16:rowId xmlns:a16="http://schemas.microsoft.com/office/drawing/2014/main" val="10000"/>
                  </a:ext>
                </a:extLst>
              </a:tr>
              <a:tr h="474675">
                <a:tc>
                  <a:txBody>
                    <a:bodyPr/>
                    <a:lstStyle/>
                    <a:p>
                      <a:pPr marL="0" lvl="0" indent="0" algn="l" rtl="0">
                        <a:spcBef>
                          <a:spcPts val="0"/>
                        </a:spcBef>
                        <a:spcAft>
                          <a:spcPts val="0"/>
                        </a:spcAft>
                        <a:buNone/>
                      </a:pPr>
                      <a:r>
                        <a:rPr lang="zh-TW"/>
                        <a:t>不能無人駕駛</a:t>
                      </a:r>
                      <a:endParaRPr/>
                    </a:p>
                  </a:txBody>
                  <a:tcPr marL="91425" marR="91425" marT="91425" marB="91425"/>
                </a:tc>
                <a:tc>
                  <a:txBody>
                    <a:bodyPr/>
                    <a:lstStyle/>
                    <a:p>
                      <a:pPr marL="0" lvl="0" indent="0" algn="l" rtl="0">
                        <a:spcBef>
                          <a:spcPts val="0"/>
                        </a:spcBef>
                        <a:spcAft>
                          <a:spcPts val="0"/>
                        </a:spcAft>
                        <a:buNone/>
                      </a:pPr>
                      <a:r>
                        <a:rPr lang="zh-TW"/>
                        <a:t>8,493</a:t>
                      </a:r>
                      <a:endParaRPr/>
                    </a:p>
                  </a:txBody>
                  <a:tcPr marL="91425" marR="91425" marT="91425" marB="91425"/>
                </a:tc>
                <a:tc>
                  <a:txBody>
                    <a:bodyPr/>
                    <a:lstStyle/>
                    <a:p>
                      <a:pPr marL="0" lvl="0" indent="0" algn="l" rtl="0">
                        <a:spcBef>
                          <a:spcPts val="0"/>
                        </a:spcBef>
                        <a:spcAft>
                          <a:spcPts val="0"/>
                        </a:spcAft>
                        <a:buNone/>
                      </a:pPr>
                      <a:r>
                        <a:rPr lang="zh-TW"/>
                        <a:t>2,871,241.53</a:t>
                      </a:r>
                      <a:endParaRPr/>
                    </a:p>
                  </a:txBody>
                  <a:tcPr marL="91425" marR="91425" marT="91425" marB="91425"/>
                </a:tc>
                <a:tc>
                  <a:txBody>
                    <a:bodyPr/>
                    <a:lstStyle/>
                    <a:p>
                      <a:pPr marL="0" lvl="0" indent="0" algn="l" rtl="0">
                        <a:spcBef>
                          <a:spcPts val="0"/>
                        </a:spcBef>
                        <a:spcAft>
                          <a:spcPts val="0"/>
                        </a:spcAft>
                        <a:buNone/>
                      </a:pPr>
                      <a:r>
                        <a:rPr lang="zh-TW"/>
                        <a:t>338.07</a:t>
                      </a:r>
                      <a:endParaRPr/>
                    </a:p>
                  </a:txBody>
                  <a:tcPr marL="91425" marR="91425" marT="91425" marB="91425"/>
                </a:tc>
                <a:extLst>
                  <a:ext uri="{0D108BD9-81ED-4DB2-BD59-A6C34878D82A}">
                    <a16:rowId xmlns:a16="http://schemas.microsoft.com/office/drawing/2014/main" val="10001"/>
                  </a:ext>
                </a:extLst>
              </a:tr>
              <a:tr h="474675">
                <a:tc>
                  <a:txBody>
                    <a:bodyPr/>
                    <a:lstStyle/>
                    <a:p>
                      <a:pPr marL="0" lvl="0" indent="0" algn="l" rtl="0">
                        <a:spcBef>
                          <a:spcPts val="0"/>
                        </a:spcBef>
                        <a:spcAft>
                          <a:spcPts val="0"/>
                        </a:spcAft>
                        <a:buNone/>
                      </a:pPr>
                      <a:r>
                        <a:rPr lang="zh-TW"/>
                        <a:t>能無人駕駛</a:t>
                      </a:r>
                      <a:endParaRPr/>
                    </a:p>
                  </a:txBody>
                  <a:tcPr marL="91425" marR="91425" marT="91425" marB="91425"/>
                </a:tc>
                <a:tc>
                  <a:txBody>
                    <a:bodyPr/>
                    <a:lstStyle/>
                    <a:p>
                      <a:pPr marL="0" lvl="0" indent="0" algn="l" rtl="0">
                        <a:spcBef>
                          <a:spcPts val="0"/>
                        </a:spcBef>
                        <a:spcAft>
                          <a:spcPts val="0"/>
                        </a:spcAft>
                        <a:buNone/>
                      </a:pPr>
                      <a:r>
                        <a:rPr lang="zh-TW"/>
                        <a:t>839</a:t>
                      </a:r>
                      <a:endParaRPr/>
                    </a:p>
                  </a:txBody>
                  <a:tcPr marL="91425" marR="91425" marT="91425" marB="91425"/>
                </a:tc>
                <a:tc>
                  <a:txBody>
                    <a:bodyPr/>
                    <a:lstStyle/>
                    <a:p>
                      <a:pPr marL="0" lvl="0" indent="0" algn="l" rtl="0">
                        <a:spcBef>
                          <a:spcPts val="0"/>
                        </a:spcBef>
                        <a:spcAft>
                          <a:spcPts val="0"/>
                        </a:spcAft>
                        <a:buNone/>
                      </a:pPr>
                      <a:r>
                        <a:rPr lang="zh-TW"/>
                        <a:t>6743.07</a:t>
                      </a:r>
                      <a:endParaRPr/>
                    </a:p>
                  </a:txBody>
                  <a:tcPr marL="91425" marR="91425" marT="91425" marB="91425"/>
                </a:tc>
                <a:tc>
                  <a:txBody>
                    <a:bodyPr/>
                    <a:lstStyle/>
                    <a:p>
                      <a:pPr marL="0" lvl="0" indent="0" algn="l" rtl="0">
                        <a:spcBef>
                          <a:spcPts val="0"/>
                        </a:spcBef>
                        <a:spcAft>
                          <a:spcPts val="0"/>
                        </a:spcAft>
                        <a:buNone/>
                      </a:pPr>
                      <a:r>
                        <a:rPr lang="zh-TW"/>
                        <a:t>8.04</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脫離原因與其他因素的關係</a:t>
            </a:r>
            <a:endParaRPr/>
          </a:p>
        </p:txBody>
      </p:sp>
      <p:sp>
        <p:nvSpPr>
          <p:cNvPr id="188" name="Google Shape;188;p25"/>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脫離原因</a:t>
            </a:r>
            <a:endParaRPr sz="1400">
              <a:solidFill>
                <a:srgbClr val="000000"/>
              </a:solidFill>
              <a:latin typeface="Microsoft JhengHei"/>
              <a:ea typeface="Microsoft JhengHei"/>
              <a:cs typeface="Microsoft JhengHei"/>
              <a:sym typeface="Microsoft JhengHei"/>
            </a:endParaRPr>
          </a:p>
          <a:p>
            <a:pPr marL="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發生脫離地點</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脫離原因與地點因素的關係</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誰導致脫離自駕模式</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脫離原因與誰導致脫離自駕模式的關係</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0" lvl="0" indent="0" algn="l" rtl="0">
              <a:spcBef>
                <a:spcPts val="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a:t>
            </a:r>
            <a:endParaRPr/>
          </a:p>
        </p:txBody>
      </p:sp>
      <p:graphicFrame>
        <p:nvGraphicFramePr>
          <p:cNvPr id="194" name="Google Shape;194;p26"/>
          <p:cNvGraphicFramePr/>
          <p:nvPr/>
        </p:nvGraphicFramePr>
        <p:xfrm>
          <a:off x="3493925" y="1017725"/>
          <a:ext cx="3000000" cy="3000000"/>
        </p:xfrm>
        <a:graphic>
          <a:graphicData uri="http://schemas.openxmlformats.org/drawingml/2006/table">
            <a:tbl>
              <a:tblPr>
                <a:noFill/>
                <a:tableStyleId>{D125091D-EB77-4AC8-AE11-B70314B7806D}</a:tableStyleId>
              </a:tblPr>
              <a:tblGrid>
                <a:gridCol w="2163500">
                  <a:extLst>
                    <a:ext uri="{9D8B030D-6E8A-4147-A177-3AD203B41FA5}">
                      <a16:colId xmlns:a16="http://schemas.microsoft.com/office/drawing/2014/main" val="20000"/>
                    </a:ext>
                  </a:extLst>
                </a:gridCol>
                <a:gridCol w="2163500">
                  <a:extLst>
                    <a:ext uri="{9D8B030D-6E8A-4147-A177-3AD203B41FA5}">
                      <a16:colId xmlns:a16="http://schemas.microsoft.com/office/drawing/2014/main" val="20001"/>
                    </a:ext>
                  </a:extLst>
                </a:gridCol>
              </a:tblGrid>
              <a:tr h="336100">
                <a:tc>
                  <a:txBody>
                    <a:bodyPr/>
                    <a:lstStyle/>
                    <a:p>
                      <a:pPr marL="0" lvl="0" indent="0" algn="l" rtl="0">
                        <a:lnSpc>
                          <a:spcPct val="100000"/>
                        </a:lnSpc>
                        <a:spcBef>
                          <a:spcPts val="0"/>
                        </a:spcBef>
                        <a:spcAft>
                          <a:spcPts val="0"/>
                        </a:spcAft>
                        <a:buNone/>
                      </a:pPr>
                      <a:r>
                        <a:rPr lang="zh-TW" sz="1000"/>
                        <a:t>System Fault</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t>系統故障</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36100">
                <a:tc>
                  <a:txBody>
                    <a:bodyPr/>
                    <a:lstStyle/>
                    <a:p>
                      <a:pPr marL="0" lvl="0" indent="0" algn="l" rtl="0">
                        <a:lnSpc>
                          <a:spcPct val="100000"/>
                        </a:lnSpc>
                        <a:spcBef>
                          <a:spcPts val="0"/>
                        </a:spcBef>
                        <a:spcAft>
                          <a:spcPts val="0"/>
                        </a:spcAft>
                        <a:buNone/>
                      </a:pPr>
                      <a:r>
                        <a:rPr lang="zh-TW" sz="1000"/>
                        <a:t>Control Discrepancy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控制差異</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36100">
                <a:tc>
                  <a:txBody>
                    <a:bodyPr/>
                    <a:lstStyle/>
                    <a:p>
                      <a:pPr marL="0" lvl="0" indent="0" algn="l" rtl="0">
                        <a:lnSpc>
                          <a:spcPct val="100000"/>
                        </a:lnSpc>
                        <a:spcBef>
                          <a:spcPts val="0"/>
                        </a:spcBef>
                        <a:spcAft>
                          <a:spcPts val="0"/>
                        </a:spcAft>
                        <a:buNone/>
                      </a:pPr>
                      <a:r>
                        <a:rPr lang="zh-TW" sz="1000"/>
                        <a:t>Perception Discrepancy	</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感知差異</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36100">
                <a:tc>
                  <a:txBody>
                    <a:bodyPr/>
                    <a:lstStyle/>
                    <a:p>
                      <a:pPr marL="0" lvl="0" indent="0" algn="l" rtl="0">
                        <a:lnSpc>
                          <a:spcPct val="100000"/>
                        </a:lnSpc>
                        <a:spcBef>
                          <a:spcPts val="0"/>
                        </a:spcBef>
                        <a:spcAft>
                          <a:spcPts val="0"/>
                        </a:spcAft>
                        <a:buNone/>
                      </a:pPr>
                      <a:r>
                        <a:rPr lang="zh-TW" sz="1000"/>
                        <a:t>Unwanted Maneuver</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不必要的動作</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36100">
                <a:tc>
                  <a:txBody>
                    <a:bodyPr/>
                    <a:lstStyle/>
                    <a:p>
                      <a:pPr marL="0" lvl="0" indent="0" algn="l" rtl="0">
                        <a:lnSpc>
                          <a:spcPct val="100000"/>
                        </a:lnSpc>
                        <a:spcBef>
                          <a:spcPts val="0"/>
                        </a:spcBef>
                        <a:spcAft>
                          <a:spcPts val="0"/>
                        </a:spcAft>
                        <a:buNone/>
                      </a:pPr>
                      <a:r>
                        <a:rPr lang="zh-TW" sz="1000"/>
                        <a:t>Planning Discrepancy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計劃差異</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36100">
                <a:tc>
                  <a:txBody>
                    <a:bodyPr/>
                    <a:lstStyle/>
                    <a:p>
                      <a:pPr marL="0" lvl="0" indent="0" algn="l" rtl="0">
                        <a:lnSpc>
                          <a:spcPct val="100000"/>
                        </a:lnSpc>
                        <a:spcBef>
                          <a:spcPts val="0"/>
                        </a:spcBef>
                        <a:spcAft>
                          <a:spcPts val="0"/>
                        </a:spcAft>
                        <a:buNone/>
                      </a:pPr>
                      <a:r>
                        <a:rPr lang="zh-TW" sz="1000"/>
                        <a:t>Map Discrepancy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地圖差異</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36100">
                <a:tc>
                  <a:txBody>
                    <a:bodyPr/>
                    <a:lstStyle/>
                    <a:p>
                      <a:pPr marL="0" lvl="0" indent="0" algn="l" rtl="0">
                        <a:lnSpc>
                          <a:spcPct val="100000"/>
                        </a:lnSpc>
                        <a:spcBef>
                          <a:spcPts val="0"/>
                        </a:spcBef>
                        <a:spcAft>
                          <a:spcPts val="0"/>
                        </a:spcAft>
                        <a:buNone/>
                      </a:pPr>
                      <a:r>
                        <a:rPr lang="zh-TW" sz="1000"/>
                        <a:t>Localization Discrepancy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zh-TW" sz="1000"/>
                        <a:t>本地化差異</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36100">
                <a:tc>
                  <a:txBody>
                    <a:bodyPr/>
                    <a:lstStyle/>
                    <a:p>
                      <a:pPr marL="0" lvl="0" indent="0" algn="l" rtl="0">
                        <a:lnSpc>
                          <a:spcPct val="100000"/>
                        </a:lnSpc>
                        <a:spcBef>
                          <a:spcPts val="0"/>
                        </a:spcBef>
                        <a:spcAft>
                          <a:spcPts val="0"/>
                        </a:spcAft>
                        <a:buNone/>
                      </a:pPr>
                      <a:r>
                        <a:rPr lang="zh-TW" sz="1000"/>
                        <a:t>Prediction Discrepancy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solidFill>
                            <a:srgbClr val="222222"/>
                          </a:solidFill>
                        </a:rPr>
                        <a:t>預測差異</a:t>
                      </a:r>
                      <a:endParaRPr sz="1000">
                        <a:solidFill>
                          <a:srgbClr val="222222"/>
                        </a:solidFill>
                      </a:endParaRPr>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36100">
                <a:tc>
                  <a:txBody>
                    <a:bodyPr/>
                    <a:lstStyle/>
                    <a:p>
                      <a:pPr marL="0" lvl="0" indent="0" algn="l" rtl="0">
                        <a:lnSpc>
                          <a:spcPct val="100000"/>
                        </a:lnSpc>
                        <a:spcBef>
                          <a:spcPts val="0"/>
                        </a:spcBef>
                        <a:spcAft>
                          <a:spcPts val="0"/>
                        </a:spcAft>
                        <a:buNone/>
                      </a:pPr>
                      <a:r>
                        <a:rPr lang="zh-TW" sz="1000"/>
                        <a:t>Hardware Fault</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solidFill>
                            <a:srgbClr val="222222"/>
                          </a:solidFill>
                        </a:rPr>
                        <a:t>硬體故障</a:t>
                      </a:r>
                      <a:endParaRPr sz="1000">
                        <a:solidFill>
                          <a:srgbClr val="222222"/>
                        </a:solidFill>
                      </a:endParaRPr>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r h="336100">
                <a:tc>
                  <a:txBody>
                    <a:bodyPr/>
                    <a:lstStyle/>
                    <a:p>
                      <a:pPr marL="0" lvl="0" indent="0" algn="l" rtl="0">
                        <a:lnSpc>
                          <a:spcPct val="100000"/>
                        </a:lnSpc>
                        <a:spcBef>
                          <a:spcPts val="0"/>
                        </a:spcBef>
                        <a:spcAft>
                          <a:spcPts val="0"/>
                        </a:spcAft>
                        <a:buNone/>
                      </a:pPr>
                      <a:r>
                        <a:rPr lang="zh-TW" sz="1000"/>
                        <a:t>Time Latency</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t>時間延遲</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9"/>
                  </a:ext>
                </a:extLst>
              </a:tr>
              <a:tr h="336100">
                <a:tc>
                  <a:txBody>
                    <a:bodyPr/>
                    <a:lstStyle/>
                    <a:p>
                      <a:pPr marL="0" lvl="0" indent="0" algn="l" rtl="0">
                        <a:lnSpc>
                          <a:spcPct val="100000"/>
                        </a:lnSpc>
                        <a:spcBef>
                          <a:spcPts val="0"/>
                        </a:spcBef>
                        <a:spcAft>
                          <a:spcPts val="0"/>
                        </a:spcAft>
                        <a:buNone/>
                      </a:pPr>
                      <a:r>
                        <a:rPr lang="zh-TW" sz="1000"/>
                        <a:t>Safety Precaution</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t>安全性預防</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l="5654" t="2082" r="23130" b="9312"/>
          <a:stretch/>
        </p:blipFill>
        <p:spPr>
          <a:xfrm>
            <a:off x="832525" y="996275"/>
            <a:ext cx="6721973" cy="3921901"/>
          </a:xfrm>
          <a:prstGeom prst="rect">
            <a:avLst/>
          </a:prstGeom>
          <a:noFill/>
          <a:ln>
            <a:noFill/>
          </a:ln>
        </p:spPr>
      </p:pic>
      <p:sp>
        <p:nvSpPr>
          <p:cNvPr id="200" name="Google Shape;200;p27"/>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地點因素</a:t>
            </a:r>
            <a:endParaRPr/>
          </a:p>
        </p:txBody>
      </p:sp>
      <p:graphicFrame>
        <p:nvGraphicFramePr>
          <p:cNvPr id="206" name="Google Shape;206;p28"/>
          <p:cNvGraphicFramePr/>
          <p:nvPr/>
        </p:nvGraphicFramePr>
        <p:xfrm>
          <a:off x="2605475" y="1426925"/>
          <a:ext cx="3000000" cy="3000000"/>
        </p:xfrm>
        <a:graphic>
          <a:graphicData uri="http://schemas.openxmlformats.org/drawingml/2006/table">
            <a:tbl>
              <a:tblPr>
                <a:noFill/>
                <a:tableStyleId>{D125091D-EB77-4AC8-AE11-B70314B7806D}</a:tableStyleId>
              </a:tblPr>
              <a:tblGrid>
                <a:gridCol w="2007325">
                  <a:extLst>
                    <a:ext uri="{9D8B030D-6E8A-4147-A177-3AD203B41FA5}">
                      <a16:colId xmlns:a16="http://schemas.microsoft.com/office/drawing/2014/main" val="20000"/>
                    </a:ext>
                  </a:extLst>
                </a:gridCol>
                <a:gridCol w="2007325">
                  <a:extLst>
                    <a:ext uri="{9D8B030D-6E8A-4147-A177-3AD203B41FA5}">
                      <a16:colId xmlns:a16="http://schemas.microsoft.com/office/drawing/2014/main" val="20001"/>
                    </a:ext>
                  </a:extLst>
                </a:gridCol>
                <a:gridCol w="2007325">
                  <a:extLst>
                    <a:ext uri="{9D8B030D-6E8A-4147-A177-3AD203B41FA5}">
                      <a16:colId xmlns:a16="http://schemas.microsoft.com/office/drawing/2014/main" val="20002"/>
                    </a:ext>
                  </a:extLst>
                </a:gridCol>
              </a:tblGrid>
              <a:tr h="426850">
                <a:tc>
                  <a:txBody>
                    <a:bodyPr/>
                    <a:lstStyle/>
                    <a:p>
                      <a:pPr marL="0" lvl="0" indent="0" algn="l" rtl="0">
                        <a:lnSpc>
                          <a:spcPct val="100000"/>
                        </a:lnSpc>
                        <a:spcBef>
                          <a:spcPts val="0"/>
                        </a:spcBef>
                        <a:spcAft>
                          <a:spcPts val="0"/>
                        </a:spcAft>
                        <a:buNone/>
                      </a:pPr>
                      <a:r>
                        <a:rPr lang="zh-TW" sz="1000"/>
                        <a:t>地點</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zh-TW" sz="1000"/>
                        <a:t>最高限速</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26850">
                <a:tc gridSpan="2">
                  <a:txBody>
                    <a:bodyPr/>
                    <a:lstStyle/>
                    <a:p>
                      <a:pPr marL="0" lvl="0" indent="0" algn="l" rtl="0">
                        <a:spcBef>
                          <a:spcPts val="0"/>
                        </a:spcBef>
                        <a:spcAft>
                          <a:spcPts val="0"/>
                        </a:spcAft>
                        <a:buNone/>
                      </a:pPr>
                      <a:r>
                        <a:rPr lang="zh-TW" sz="1000"/>
                        <a:t>Freeway</a:t>
                      </a:r>
                      <a:endParaRPr sz="1000"/>
                    </a:p>
                    <a:p>
                      <a:pPr marL="0" lvl="0" indent="0" algn="l" rtl="0">
                        <a:spcBef>
                          <a:spcPts val="0"/>
                        </a:spcBef>
                        <a:spcAft>
                          <a:spcPts val="0"/>
                        </a:spcAft>
                        <a:buNone/>
                      </a:pPr>
                      <a:r>
                        <a:rPr lang="zh-TW" sz="1000"/>
                        <a:t>高速公路</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120公里/小時</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26850">
                <a:tc gridSpan="2">
                  <a:txBody>
                    <a:bodyPr/>
                    <a:lstStyle/>
                    <a:p>
                      <a:pPr marL="0" lvl="0" indent="0" algn="l" rtl="0">
                        <a:spcBef>
                          <a:spcPts val="0"/>
                        </a:spcBef>
                        <a:spcAft>
                          <a:spcPts val="0"/>
                        </a:spcAft>
                        <a:buNone/>
                      </a:pPr>
                      <a:r>
                        <a:rPr lang="zh-TW" sz="1000"/>
                        <a:t>Highway</a:t>
                      </a:r>
                      <a:endParaRPr sz="1000"/>
                    </a:p>
                    <a:p>
                      <a:pPr marL="0" lvl="0" indent="0" algn="l" rtl="0">
                        <a:spcBef>
                          <a:spcPts val="0"/>
                        </a:spcBef>
                        <a:spcAft>
                          <a:spcPts val="0"/>
                        </a:spcAft>
                        <a:buNone/>
                      </a:pPr>
                      <a:r>
                        <a:rPr lang="zh-TW" sz="1000"/>
                        <a:t>快速道路</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90公里/小時</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26850">
                <a:tc gridSpan="2">
                  <a:txBody>
                    <a:bodyPr/>
                    <a:lstStyle/>
                    <a:p>
                      <a:pPr marL="0" lvl="0" indent="0" algn="l" rtl="0">
                        <a:spcBef>
                          <a:spcPts val="0"/>
                        </a:spcBef>
                        <a:spcAft>
                          <a:spcPts val="0"/>
                        </a:spcAft>
                        <a:buNone/>
                      </a:pPr>
                      <a:r>
                        <a:rPr lang="zh-TW" sz="1000"/>
                        <a:t>Rural Road</a:t>
                      </a:r>
                      <a:endParaRPr sz="1000"/>
                    </a:p>
                    <a:p>
                      <a:pPr marL="0" lvl="0" indent="0" algn="l" rtl="0">
                        <a:spcBef>
                          <a:spcPts val="0"/>
                        </a:spcBef>
                        <a:spcAft>
                          <a:spcPts val="0"/>
                        </a:spcAft>
                        <a:buNone/>
                      </a:pPr>
                      <a:r>
                        <a:rPr lang="zh-TW" sz="1000"/>
                        <a:t>鄉村路</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70公里/小時</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26850">
                <a:tc gridSpan="2">
                  <a:txBody>
                    <a:bodyPr/>
                    <a:lstStyle/>
                    <a:p>
                      <a:pPr marL="0" lvl="0" indent="0" algn="l" rtl="0">
                        <a:spcBef>
                          <a:spcPts val="0"/>
                        </a:spcBef>
                        <a:spcAft>
                          <a:spcPts val="0"/>
                        </a:spcAft>
                        <a:buNone/>
                      </a:pPr>
                      <a:r>
                        <a:rPr lang="zh-TW" sz="1000"/>
                        <a:t>Parking Facility</a:t>
                      </a:r>
                      <a:endParaRPr sz="1000"/>
                    </a:p>
                    <a:p>
                      <a:pPr marL="0" lvl="0" indent="0" algn="l" rtl="0">
                        <a:spcBef>
                          <a:spcPts val="0"/>
                        </a:spcBef>
                        <a:spcAft>
                          <a:spcPts val="0"/>
                        </a:spcAft>
                        <a:buNone/>
                      </a:pPr>
                      <a:r>
                        <a:rPr lang="zh-TW" sz="1000"/>
                        <a:t>停車設施</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20公里/小時</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26850">
                <a:tc gridSpan="2">
                  <a:txBody>
                    <a:bodyPr/>
                    <a:lstStyle/>
                    <a:p>
                      <a:pPr marL="0" lvl="0" indent="0" algn="l" rtl="0">
                        <a:spcBef>
                          <a:spcPts val="0"/>
                        </a:spcBef>
                        <a:spcAft>
                          <a:spcPts val="0"/>
                        </a:spcAft>
                        <a:buNone/>
                      </a:pPr>
                      <a:r>
                        <a:rPr lang="zh-TW" sz="1000"/>
                        <a:t>Street</a:t>
                      </a:r>
                      <a:endParaRPr sz="1000"/>
                    </a:p>
                    <a:p>
                      <a:pPr marL="0" lvl="0" indent="0" algn="l" rtl="0">
                        <a:spcBef>
                          <a:spcPts val="0"/>
                        </a:spcBef>
                        <a:spcAft>
                          <a:spcPts val="0"/>
                        </a:spcAft>
                        <a:buNone/>
                      </a:pPr>
                      <a:r>
                        <a:rPr lang="zh-TW" sz="1000"/>
                        <a:t>街道</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50公里/小時</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426850">
                <a:tc gridSpan="2">
                  <a:txBody>
                    <a:bodyPr/>
                    <a:lstStyle/>
                    <a:p>
                      <a:pPr marL="0" lvl="0" indent="0" algn="l" rtl="0">
                        <a:spcBef>
                          <a:spcPts val="0"/>
                        </a:spcBef>
                        <a:spcAft>
                          <a:spcPts val="0"/>
                        </a:spcAft>
                        <a:buNone/>
                      </a:pPr>
                      <a:r>
                        <a:rPr lang="zh-TW" sz="1000"/>
                        <a:t>Street(High Speed)</a:t>
                      </a:r>
                      <a:endParaRPr sz="1000"/>
                    </a:p>
                    <a:p>
                      <a:pPr marL="0" lvl="0" indent="0" algn="l" rtl="0">
                        <a:spcBef>
                          <a:spcPts val="0"/>
                        </a:spcBef>
                        <a:spcAft>
                          <a:spcPts val="0"/>
                        </a:spcAft>
                        <a:buNone/>
                      </a:pPr>
                      <a:r>
                        <a:rPr lang="zh-TW" sz="1000"/>
                        <a:t>街道(高速)</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hMerge="1">
                  <a:txBody>
                    <a:bodyPr/>
                    <a:lstStyle/>
                    <a:p>
                      <a:endParaRPr lang="zh-TW"/>
                    </a:p>
                  </a:txBody>
                  <a:tcPr/>
                </a:tc>
                <a:tc>
                  <a:txBody>
                    <a:bodyPr/>
                    <a:lstStyle/>
                    <a:p>
                      <a:pPr marL="0" lvl="0" indent="0" algn="l" rtl="0">
                        <a:lnSpc>
                          <a:spcPct val="100000"/>
                        </a:lnSpc>
                        <a:spcBef>
                          <a:spcPts val="0"/>
                        </a:spcBef>
                        <a:spcAft>
                          <a:spcPts val="0"/>
                        </a:spcAft>
                        <a:buNone/>
                      </a:pPr>
                      <a:r>
                        <a:rPr lang="zh-TW" sz="1000"/>
                        <a:t>-</a:t>
                      </a:r>
                      <a:endParaRPr sz="1000"/>
                    </a:p>
                  </a:txBody>
                  <a:tcPr marL="28575" marR="28575" marT="91425" marB="914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發生脫離地點</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12" name="Google Shape;212;p29"/>
          <p:cNvPicPr preferRelativeResize="0"/>
          <p:nvPr/>
        </p:nvPicPr>
        <p:blipFill>
          <a:blip r:embed="rId3">
            <a:alphaModFix/>
          </a:blip>
          <a:stretch>
            <a:fillRect/>
          </a:stretch>
        </p:blipFill>
        <p:spPr>
          <a:xfrm>
            <a:off x="2472625" y="1050175"/>
            <a:ext cx="6671377" cy="3953901"/>
          </a:xfrm>
          <a:prstGeom prst="rect">
            <a:avLst/>
          </a:prstGeom>
          <a:noFill/>
          <a:ln>
            <a:noFill/>
          </a:ln>
        </p:spPr>
      </p:pic>
      <p:sp>
        <p:nvSpPr>
          <p:cNvPr id="213" name="Google Shape;213;p29"/>
          <p:cNvSpPr txBox="1"/>
          <p:nvPr/>
        </p:nvSpPr>
        <p:spPr>
          <a:xfrm>
            <a:off x="311750" y="3461775"/>
            <a:ext cx="2160900" cy="8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t>街道發生脫離次數</a:t>
            </a:r>
            <a:r>
              <a:rPr lang="zh-TW" b="1">
                <a:solidFill>
                  <a:srgbClr val="118DFF"/>
                </a:solidFill>
              </a:rPr>
              <a:t>最高</a:t>
            </a:r>
            <a:endParaRPr b="1">
              <a:solidFill>
                <a:srgbClr val="118DFF"/>
              </a:solidFill>
            </a:endParaRPr>
          </a:p>
          <a:p>
            <a:pPr marL="0" lvl="0" indent="0" algn="l" rtl="0">
              <a:spcBef>
                <a:spcPts val="0"/>
              </a:spcBef>
              <a:spcAft>
                <a:spcPts val="0"/>
              </a:spcAft>
              <a:buNone/>
            </a:pPr>
            <a:r>
              <a:rPr lang="zh-TW" b="1"/>
              <a:t>約佔脫離次數的九成</a:t>
            </a:r>
            <a:endParaRPr b="1"/>
          </a:p>
          <a:p>
            <a:pPr marL="0" lvl="0" indent="0" algn="l" rtl="0">
              <a:spcBef>
                <a:spcPts val="0"/>
              </a:spcBef>
              <a:spcAft>
                <a:spcPts val="0"/>
              </a:spcAft>
              <a:buNone/>
            </a:pPr>
            <a:r>
              <a:rPr lang="zh-TW" b="1"/>
              <a:t>第二名的10倍左右</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脫離原因與地點因素的關係-Street</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19" name="Google Shape;219;p30"/>
          <p:cNvPicPr preferRelativeResize="0"/>
          <p:nvPr/>
        </p:nvPicPr>
        <p:blipFill>
          <a:blip r:embed="rId3">
            <a:alphaModFix/>
          </a:blip>
          <a:stretch>
            <a:fillRect/>
          </a:stretch>
        </p:blipFill>
        <p:spPr>
          <a:xfrm>
            <a:off x="95463" y="934350"/>
            <a:ext cx="7228320" cy="4082023"/>
          </a:xfrm>
          <a:prstGeom prst="rect">
            <a:avLst/>
          </a:prstGeom>
          <a:noFill/>
          <a:ln>
            <a:noFill/>
          </a:ln>
        </p:spPr>
      </p:pic>
      <p:sp>
        <p:nvSpPr>
          <p:cNvPr id="220" name="Google Shape;220;p30"/>
          <p:cNvSpPr txBox="1"/>
          <p:nvPr/>
        </p:nvSpPr>
        <p:spPr>
          <a:xfrm>
            <a:off x="6610125" y="2121075"/>
            <a:ext cx="2446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Lato"/>
                <a:ea typeface="Lato"/>
                <a:cs typeface="Lato"/>
                <a:sym typeface="Lato"/>
              </a:rPr>
              <a:t>常發生非預期事故</a:t>
            </a: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街道上的</a:t>
            </a:r>
            <a:r>
              <a:rPr lang="zh-TW" b="1">
                <a:solidFill>
                  <a:srgbClr val="118DFF"/>
                </a:solidFill>
                <a:latin typeface="Lato"/>
                <a:ea typeface="Lato"/>
                <a:cs typeface="Lato"/>
                <a:sym typeface="Lato"/>
              </a:rPr>
              <a:t>雜訊太多</a:t>
            </a:r>
            <a:endParaRPr b="1">
              <a:solidFill>
                <a:srgbClr val="118DFF"/>
              </a:solidFill>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系統無法跟上變化</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導致</a:t>
            </a:r>
            <a:r>
              <a:rPr lang="zh-TW" b="1">
                <a:solidFill>
                  <a:srgbClr val="118DFF"/>
                </a:solidFill>
                <a:latin typeface="Lato"/>
                <a:ea typeface="Lato"/>
                <a:cs typeface="Lato"/>
                <a:sym typeface="Lato"/>
              </a:rPr>
              <a:t>計畫</a:t>
            </a:r>
            <a:r>
              <a:rPr lang="zh-TW" b="1">
                <a:latin typeface="Lato"/>
                <a:ea typeface="Lato"/>
                <a:cs typeface="Lato"/>
                <a:sym typeface="Lato"/>
              </a:rPr>
              <a:t>和</a:t>
            </a:r>
            <a:r>
              <a:rPr lang="zh-TW" b="1">
                <a:solidFill>
                  <a:srgbClr val="118DFF"/>
                </a:solidFill>
                <a:latin typeface="Lato"/>
                <a:ea typeface="Lato"/>
                <a:cs typeface="Lato"/>
                <a:sym typeface="Lato"/>
              </a:rPr>
              <a:t>控制</a:t>
            </a:r>
            <a:r>
              <a:rPr lang="zh-TW" b="1">
                <a:latin typeface="Lato"/>
                <a:ea typeface="Lato"/>
                <a:cs typeface="Lato"/>
                <a:sym typeface="Lato"/>
              </a:rPr>
              <a:t>脫離次數</a:t>
            </a: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相對居高</a:t>
            </a:r>
            <a:endParaRPr b="1">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脫離原因與地點因素的關係-Freeway</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26" name="Google Shape;226;p31"/>
          <p:cNvPicPr preferRelativeResize="0"/>
          <p:nvPr/>
        </p:nvPicPr>
        <p:blipFill>
          <a:blip r:embed="rId3">
            <a:alphaModFix/>
          </a:blip>
          <a:stretch>
            <a:fillRect/>
          </a:stretch>
        </p:blipFill>
        <p:spPr>
          <a:xfrm>
            <a:off x="224025" y="897150"/>
            <a:ext cx="6480567" cy="4082026"/>
          </a:xfrm>
          <a:prstGeom prst="rect">
            <a:avLst/>
          </a:prstGeom>
          <a:noFill/>
          <a:ln>
            <a:noFill/>
          </a:ln>
        </p:spPr>
      </p:pic>
      <p:sp>
        <p:nvSpPr>
          <p:cNvPr id="227" name="Google Shape;227;p31"/>
          <p:cNvSpPr txBox="1"/>
          <p:nvPr/>
        </p:nvSpPr>
        <p:spPr>
          <a:xfrm>
            <a:off x="6704600" y="3323600"/>
            <a:ext cx="25860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Lato"/>
                <a:ea typeface="Lato"/>
                <a:cs typeface="Lato"/>
                <a:sym typeface="Lato"/>
              </a:rPr>
              <a:t>主要因為其他道路駕駛行為</a:t>
            </a: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過於魯莽或有行人穿越</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基於</a:t>
            </a:r>
            <a:r>
              <a:rPr lang="zh-TW" b="1">
                <a:solidFill>
                  <a:srgbClr val="118DFF"/>
                </a:solidFill>
                <a:latin typeface="Lato"/>
                <a:ea typeface="Lato"/>
                <a:cs typeface="Lato"/>
                <a:sym typeface="Lato"/>
              </a:rPr>
              <a:t>速度</a:t>
            </a:r>
            <a:r>
              <a:rPr lang="zh-TW" b="1">
                <a:latin typeface="Lato"/>
                <a:ea typeface="Lato"/>
                <a:cs typeface="Lato"/>
                <a:sym typeface="Lato"/>
              </a:rPr>
              <a:t>上的考量</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安全性預防脫離次數高</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目錄</a:t>
            </a:r>
            <a:endParaRPr/>
          </a:p>
        </p:txBody>
      </p:sp>
      <p:cxnSp>
        <p:nvCxnSpPr>
          <p:cNvPr id="94" name="Google Shape;94;p14"/>
          <p:cNvCxnSpPr/>
          <p:nvPr/>
        </p:nvCxnSpPr>
        <p:spPr>
          <a:xfrm>
            <a:off x="4611125" y="1623225"/>
            <a:ext cx="0" cy="2884800"/>
          </a:xfrm>
          <a:prstGeom prst="straightConnector1">
            <a:avLst/>
          </a:prstGeom>
          <a:noFill/>
          <a:ln w="9525" cap="flat" cmpd="sng">
            <a:solidFill>
              <a:srgbClr val="B7B7B7"/>
            </a:solidFill>
            <a:prstDash val="solid"/>
            <a:round/>
            <a:headEnd type="none" w="med" len="med"/>
            <a:tailEnd type="none" w="med" len="med"/>
          </a:ln>
        </p:spPr>
      </p:cxnSp>
      <p:sp>
        <p:nvSpPr>
          <p:cNvPr id="95" name="Google Shape;95;p14"/>
          <p:cNvSpPr txBox="1"/>
          <p:nvPr/>
        </p:nvSpPr>
        <p:spPr>
          <a:xfrm>
            <a:off x="1871900" y="1926375"/>
            <a:ext cx="8802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800">
                <a:solidFill>
                  <a:schemeClr val="dk1"/>
                </a:solidFill>
                <a:latin typeface="Lato"/>
                <a:ea typeface="Lato"/>
                <a:cs typeface="Lato"/>
                <a:sym typeface="Lato"/>
              </a:rPr>
              <a:t>01</a:t>
            </a:r>
            <a:endParaRPr sz="2800">
              <a:solidFill>
                <a:schemeClr val="dk1"/>
              </a:solidFill>
              <a:latin typeface="Lato"/>
              <a:ea typeface="Lato"/>
              <a:cs typeface="Lato"/>
              <a:sym typeface="Lato"/>
            </a:endParaRPr>
          </a:p>
        </p:txBody>
      </p:sp>
      <p:sp>
        <p:nvSpPr>
          <p:cNvPr id="96" name="Google Shape;96;p14"/>
          <p:cNvSpPr txBox="1"/>
          <p:nvPr/>
        </p:nvSpPr>
        <p:spPr>
          <a:xfrm>
            <a:off x="1871900" y="2702925"/>
            <a:ext cx="8802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800">
                <a:solidFill>
                  <a:schemeClr val="dk1"/>
                </a:solidFill>
                <a:latin typeface="Lato"/>
                <a:ea typeface="Lato"/>
                <a:cs typeface="Lato"/>
                <a:sym typeface="Lato"/>
              </a:rPr>
              <a:t>02</a:t>
            </a:r>
            <a:endParaRPr sz="2800">
              <a:solidFill>
                <a:schemeClr val="dk1"/>
              </a:solidFill>
              <a:latin typeface="Lato"/>
              <a:ea typeface="Lato"/>
              <a:cs typeface="Lato"/>
              <a:sym typeface="Lato"/>
            </a:endParaRPr>
          </a:p>
        </p:txBody>
      </p:sp>
      <p:sp>
        <p:nvSpPr>
          <p:cNvPr id="97" name="Google Shape;97;p14"/>
          <p:cNvSpPr txBox="1"/>
          <p:nvPr/>
        </p:nvSpPr>
        <p:spPr>
          <a:xfrm>
            <a:off x="1871900" y="3479475"/>
            <a:ext cx="8802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800">
                <a:solidFill>
                  <a:schemeClr val="dk1"/>
                </a:solidFill>
                <a:latin typeface="Lato"/>
                <a:ea typeface="Lato"/>
                <a:cs typeface="Lato"/>
                <a:sym typeface="Lato"/>
              </a:rPr>
              <a:t>03</a:t>
            </a:r>
            <a:endParaRPr sz="2800">
              <a:solidFill>
                <a:schemeClr val="dk1"/>
              </a:solidFill>
              <a:latin typeface="Lato"/>
              <a:ea typeface="Lato"/>
              <a:cs typeface="Lato"/>
              <a:sym typeface="Lato"/>
            </a:endParaRPr>
          </a:p>
        </p:txBody>
      </p:sp>
      <p:sp>
        <p:nvSpPr>
          <p:cNvPr id="98" name="Google Shape;98;p14"/>
          <p:cNvSpPr txBox="1"/>
          <p:nvPr/>
        </p:nvSpPr>
        <p:spPr>
          <a:xfrm>
            <a:off x="2458750" y="2014425"/>
            <a:ext cx="2596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Microsoft JhengHei"/>
                <a:ea typeface="Microsoft JhengHei"/>
                <a:cs typeface="Microsoft JhengHei"/>
                <a:sym typeface="Microsoft JhengHei"/>
              </a:rPr>
              <a:t>簡介</a:t>
            </a:r>
            <a:endParaRPr sz="1600">
              <a:latin typeface="Microsoft JhengHei"/>
              <a:ea typeface="Microsoft JhengHei"/>
              <a:cs typeface="Microsoft JhengHei"/>
              <a:sym typeface="Microsoft JhengHei"/>
            </a:endParaRPr>
          </a:p>
        </p:txBody>
      </p:sp>
      <p:sp>
        <p:nvSpPr>
          <p:cNvPr id="99" name="Google Shape;99;p14"/>
          <p:cNvSpPr txBox="1"/>
          <p:nvPr/>
        </p:nvSpPr>
        <p:spPr>
          <a:xfrm>
            <a:off x="2458738" y="2790963"/>
            <a:ext cx="2596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Microsoft JhengHei"/>
                <a:ea typeface="Microsoft JhengHei"/>
                <a:cs typeface="Microsoft JhengHei"/>
                <a:sym typeface="Microsoft JhengHei"/>
              </a:rPr>
              <a:t>概覽數據</a:t>
            </a:r>
            <a:endParaRPr sz="1600">
              <a:latin typeface="Microsoft JhengHei"/>
              <a:ea typeface="Microsoft JhengHei"/>
              <a:cs typeface="Microsoft JhengHei"/>
              <a:sym typeface="Microsoft JhengHei"/>
            </a:endParaRPr>
          </a:p>
        </p:txBody>
      </p:sp>
      <p:sp>
        <p:nvSpPr>
          <p:cNvPr id="100" name="Google Shape;100;p14"/>
          <p:cNvSpPr txBox="1"/>
          <p:nvPr/>
        </p:nvSpPr>
        <p:spPr>
          <a:xfrm>
            <a:off x="2458738" y="3491325"/>
            <a:ext cx="2596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Microsoft JhengHei"/>
                <a:ea typeface="Microsoft JhengHei"/>
                <a:cs typeface="Microsoft JhengHei"/>
                <a:sym typeface="Microsoft JhengHei"/>
              </a:rPr>
              <a:t>脫離原因</a:t>
            </a:r>
            <a:endParaRPr sz="1600">
              <a:latin typeface="Microsoft JhengHei"/>
              <a:ea typeface="Microsoft JhengHei"/>
              <a:cs typeface="Microsoft JhengHei"/>
              <a:sym typeface="Microsoft JhengHei"/>
            </a:endParaRPr>
          </a:p>
          <a:p>
            <a:pPr marL="0" lvl="0" indent="0" algn="l" rtl="0">
              <a:spcBef>
                <a:spcPts val="0"/>
              </a:spcBef>
              <a:spcAft>
                <a:spcPts val="0"/>
              </a:spcAft>
              <a:buNone/>
            </a:pPr>
            <a:r>
              <a:rPr lang="zh-TW" sz="1600">
                <a:latin typeface="Microsoft JhengHei"/>
                <a:ea typeface="Microsoft JhengHei"/>
                <a:cs typeface="Microsoft JhengHei"/>
                <a:sym typeface="Microsoft JhengHei"/>
              </a:rPr>
              <a:t>與其他因素的關係</a:t>
            </a:r>
            <a:endParaRPr sz="1600">
              <a:latin typeface="Microsoft JhengHei"/>
              <a:ea typeface="Microsoft JhengHei"/>
              <a:cs typeface="Microsoft JhengHei"/>
              <a:sym typeface="Microsoft JhengHei"/>
            </a:endParaRPr>
          </a:p>
        </p:txBody>
      </p:sp>
      <p:sp>
        <p:nvSpPr>
          <p:cNvPr id="101" name="Google Shape;101;p14"/>
          <p:cNvSpPr txBox="1"/>
          <p:nvPr/>
        </p:nvSpPr>
        <p:spPr>
          <a:xfrm>
            <a:off x="4979350" y="1853850"/>
            <a:ext cx="8802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800">
                <a:solidFill>
                  <a:schemeClr val="dk1"/>
                </a:solidFill>
                <a:latin typeface="Lato"/>
                <a:ea typeface="Lato"/>
                <a:cs typeface="Lato"/>
                <a:sym typeface="Lato"/>
              </a:rPr>
              <a:t>04</a:t>
            </a:r>
            <a:endParaRPr sz="2800">
              <a:solidFill>
                <a:schemeClr val="dk1"/>
              </a:solidFill>
              <a:latin typeface="Lato"/>
              <a:ea typeface="Lato"/>
              <a:cs typeface="Lato"/>
              <a:sym typeface="Lato"/>
            </a:endParaRPr>
          </a:p>
        </p:txBody>
      </p:sp>
      <p:sp>
        <p:nvSpPr>
          <p:cNvPr id="102" name="Google Shape;102;p14"/>
          <p:cNvSpPr txBox="1"/>
          <p:nvPr/>
        </p:nvSpPr>
        <p:spPr>
          <a:xfrm>
            <a:off x="4979350" y="2702925"/>
            <a:ext cx="880200" cy="5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800">
                <a:solidFill>
                  <a:schemeClr val="dk1"/>
                </a:solidFill>
                <a:latin typeface="Lato"/>
                <a:ea typeface="Lato"/>
                <a:cs typeface="Lato"/>
                <a:sym typeface="Lato"/>
              </a:rPr>
              <a:t>05</a:t>
            </a:r>
            <a:endParaRPr sz="2800">
              <a:solidFill>
                <a:schemeClr val="dk1"/>
              </a:solidFill>
              <a:latin typeface="Lato"/>
              <a:ea typeface="Lato"/>
              <a:cs typeface="Lato"/>
              <a:sym typeface="Lato"/>
            </a:endParaRPr>
          </a:p>
        </p:txBody>
      </p:sp>
      <p:sp>
        <p:nvSpPr>
          <p:cNvPr id="103" name="Google Shape;103;p14"/>
          <p:cNvSpPr txBox="1"/>
          <p:nvPr/>
        </p:nvSpPr>
        <p:spPr>
          <a:xfrm>
            <a:off x="5566188" y="1865688"/>
            <a:ext cx="2596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Microsoft JhengHei"/>
                <a:ea typeface="Microsoft JhengHei"/>
                <a:cs typeface="Microsoft JhengHei"/>
                <a:sym typeface="Microsoft JhengHei"/>
              </a:rPr>
              <a:t>探討特定測試公司的</a:t>
            </a:r>
            <a:endParaRPr sz="1600">
              <a:latin typeface="Microsoft JhengHei"/>
              <a:ea typeface="Microsoft JhengHei"/>
              <a:cs typeface="Microsoft JhengHei"/>
              <a:sym typeface="Microsoft JhengHei"/>
            </a:endParaRPr>
          </a:p>
          <a:p>
            <a:pPr marL="0" lvl="0" indent="0" algn="l" rtl="0">
              <a:spcBef>
                <a:spcPts val="0"/>
              </a:spcBef>
              <a:spcAft>
                <a:spcPts val="0"/>
              </a:spcAft>
              <a:buNone/>
            </a:pPr>
            <a:r>
              <a:rPr lang="zh-TW" sz="1600">
                <a:latin typeface="Microsoft JhengHei"/>
                <a:ea typeface="Microsoft JhengHei"/>
                <a:cs typeface="Microsoft JhengHei"/>
                <a:sym typeface="Microsoft JhengHei"/>
              </a:rPr>
              <a:t>脫離原因</a:t>
            </a:r>
            <a:endParaRPr sz="1600">
              <a:latin typeface="Microsoft JhengHei"/>
              <a:ea typeface="Microsoft JhengHei"/>
              <a:cs typeface="Microsoft JhengHei"/>
              <a:sym typeface="Microsoft JhengHei"/>
            </a:endParaRPr>
          </a:p>
          <a:p>
            <a:pPr marL="0" lvl="0" indent="0" algn="l" rtl="0">
              <a:spcBef>
                <a:spcPts val="0"/>
              </a:spcBef>
              <a:spcAft>
                <a:spcPts val="0"/>
              </a:spcAft>
              <a:buNone/>
            </a:pPr>
            <a:endParaRPr sz="1600">
              <a:latin typeface="Microsoft JhengHei"/>
              <a:ea typeface="Microsoft JhengHei"/>
              <a:cs typeface="Microsoft JhengHei"/>
              <a:sym typeface="Microsoft JhengHei"/>
            </a:endParaRPr>
          </a:p>
        </p:txBody>
      </p:sp>
      <p:sp>
        <p:nvSpPr>
          <p:cNvPr id="104" name="Google Shape;104;p14"/>
          <p:cNvSpPr txBox="1"/>
          <p:nvPr/>
        </p:nvSpPr>
        <p:spPr>
          <a:xfrm>
            <a:off x="5566188" y="2790975"/>
            <a:ext cx="2596800" cy="4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Microsoft JhengHei"/>
                <a:ea typeface="Microsoft JhengHei"/>
                <a:cs typeface="Microsoft JhengHei"/>
                <a:sym typeface="Microsoft JhengHei"/>
              </a:rPr>
              <a:t>總結</a:t>
            </a:r>
            <a:endParaRPr sz="1600">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脫離原因與地點因素的關係-Highway</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33" name="Google Shape;233;p32"/>
          <p:cNvPicPr preferRelativeResize="0"/>
          <p:nvPr/>
        </p:nvPicPr>
        <p:blipFill>
          <a:blip r:embed="rId3">
            <a:alphaModFix/>
          </a:blip>
          <a:stretch>
            <a:fillRect/>
          </a:stretch>
        </p:blipFill>
        <p:spPr>
          <a:xfrm>
            <a:off x="235550" y="921600"/>
            <a:ext cx="7126406" cy="4082026"/>
          </a:xfrm>
          <a:prstGeom prst="rect">
            <a:avLst/>
          </a:prstGeom>
          <a:noFill/>
          <a:ln>
            <a:noFill/>
          </a:ln>
        </p:spPr>
      </p:pic>
      <p:sp>
        <p:nvSpPr>
          <p:cNvPr id="234" name="Google Shape;234;p32"/>
          <p:cNvSpPr txBox="1"/>
          <p:nvPr/>
        </p:nvSpPr>
        <p:spPr>
          <a:xfrm>
            <a:off x="6587500" y="1885550"/>
            <a:ext cx="25566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t>主要因為其他道路駕駛行為</a:t>
            </a:r>
            <a:endParaRPr b="1"/>
          </a:p>
          <a:p>
            <a:pPr marL="0" lvl="0" indent="0" algn="l" rtl="0">
              <a:spcBef>
                <a:spcPts val="0"/>
              </a:spcBef>
              <a:spcAft>
                <a:spcPts val="0"/>
              </a:spcAft>
              <a:buNone/>
            </a:pPr>
            <a:r>
              <a:rPr lang="zh-TW" b="1"/>
              <a:t>過於魯莽</a:t>
            </a:r>
            <a:endParaRPr b="1"/>
          </a:p>
          <a:p>
            <a:pPr marL="0" lvl="0" indent="0" algn="l" rtl="0">
              <a:spcBef>
                <a:spcPts val="0"/>
              </a:spcBef>
              <a:spcAft>
                <a:spcPts val="0"/>
              </a:spcAft>
              <a:buNone/>
            </a:pPr>
            <a:endParaRPr b="1"/>
          </a:p>
          <a:p>
            <a:pPr marL="0" lvl="0" indent="0" algn="l" rtl="0">
              <a:spcBef>
                <a:spcPts val="0"/>
              </a:spcBef>
              <a:spcAft>
                <a:spcPts val="0"/>
              </a:spcAft>
              <a:buNone/>
            </a:pPr>
            <a:r>
              <a:rPr lang="zh-TW" b="1"/>
              <a:t>基於</a:t>
            </a:r>
            <a:r>
              <a:rPr lang="zh-TW" b="1">
                <a:solidFill>
                  <a:srgbClr val="118DFF"/>
                </a:solidFill>
              </a:rPr>
              <a:t>速度</a:t>
            </a:r>
            <a:r>
              <a:rPr lang="zh-TW" b="1"/>
              <a:t>考量</a:t>
            </a:r>
            <a:endParaRPr b="1"/>
          </a:p>
          <a:p>
            <a:pPr marL="0" lvl="0" indent="0" algn="l" rtl="0">
              <a:spcBef>
                <a:spcPts val="0"/>
              </a:spcBef>
              <a:spcAft>
                <a:spcPts val="0"/>
              </a:spcAft>
              <a:buNone/>
            </a:pPr>
            <a:endParaRPr b="1"/>
          </a:p>
          <a:p>
            <a:pPr marL="0" lvl="0" indent="0" algn="l" rtl="0">
              <a:spcBef>
                <a:spcPts val="0"/>
              </a:spcBef>
              <a:spcAft>
                <a:spcPts val="0"/>
              </a:spcAft>
              <a:buNone/>
            </a:pPr>
            <a:r>
              <a:rPr lang="zh-TW" b="1"/>
              <a:t>安全性預防脫離次數最高</a:t>
            </a:r>
            <a:endParaRPr b="1"/>
          </a:p>
          <a:p>
            <a:pPr marL="0" lvl="0" indent="0" algn="l" rtl="0">
              <a:spcBef>
                <a:spcPts val="0"/>
              </a:spcBef>
              <a:spcAft>
                <a:spcPts val="0"/>
              </a:spcAft>
              <a:buNone/>
            </a:pPr>
            <a:endParaRPr b="1"/>
          </a:p>
          <a:p>
            <a:pPr marL="0" lvl="0" indent="0" algn="l" rtl="0">
              <a:spcBef>
                <a:spcPts val="0"/>
              </a:spcBef>
              <a:spcAft>
                <a:spcPts val="0"/>
              </a:spcAft>
              <a:buNone/>
            </a:pPr>
            <a:r>
              <a:rPr lang="zh-TW" b="1"/>
              <a:t>次要原因，為規劃路徑失敗與感應不良</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脫離原因與地點因素的關係-Rural Road</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40" name="Google Shape;240;p33"/>
          <p:cNvPicPr preferRelativeResize="0"/>
          <p:nvPr/>
        </p:nvPicPr>
        <p:blipFill>
          <a:blip r:embed="rId3">
            <a:alphaModFix/>
          </a:blip>
          <a:stretch>
            <a:fillRect/>
          </a:stretch>
        </p:blipFill>
        <p:spPr>
          <a:xfrm>
            <a:off x="311750" y="969875"/>
            <a:ext cx="7065039" cy="4082023"/>
          </a:xfrm>
          <a:prstGeom prst="rect">
            <a:avLst/>
          </a:prstGeom>
          <a:noFill/>
          <a:ln>
            <a:noFill/>
          </a:ln>
        </p:spPr>
      </p:pic>
      <p:sp>
        <p:nvSpPr>
          <p:cNvPr id="241" name="Google Shape;241;p33"/>
          <p:cNvSpPr txBox="1"/>
          <p:nvPr/>
        </p:nvSpPr>
        <p:spPr>
          <a:xfrm>
            <a:off x="6532800" y="3254750"/>
            <a:ext cx="26112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Lato"/>
                <a:ea typeface="Lato"/>
                <a:cs typeface="Lato"/>
                <a:sym typeface="Lato"/>
              </a:rPr>
              <a:t>規劃路徑失敗</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脫離原因與地點因素的關係-Street(High Speed)</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47" name="Google Shape;247;p34"/>
          <p:cNvPicPr preferRelativeResize="0"/>
          <p:nvPr/>
        </p:nvPicPr>
        <p:blipFill>
          <a:blip r:embed="rId3">
            <a:alphaModFix/>
          </a:blip>
          <a:stretch>
            <a:fillRect/>
          </a:stretch>
        </p:blipFill>
        <p:spPr>
          <a:xfrm>
            <a:off x="128838" y="890050"/>
            <a:ext cx="7230214" cy="4082026"/>
          </a:xfrm>
          <a:prstGeom prst="rect">
            <a:avLst/>
          </a:prstGeom>
          <a:noFill/>
          <a:ln>
            <a:noFill/>
          </a:ln>
        </p:spPr>
      </p:pic>
      <p:sp>
        <p:nvSpPr>
          <p:cNvPr id="248" name="Google Shape;248;p34"/>
          <p:cNvSpPr txBox="1"/>
          <p:nvPr/>
        </p:nvSpPr>
        <p:spPr>
          <a:xfrm>
            <a:off x="6137150" y="2663550"/>
            <a:ext cx="68739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Lato"/>
                <a:ea typeface="Lato"/>
                <a:cs typeface="Lato"/>
                <a:sym typeface="Lato"/>
              </a:rPr>
              <a:t>速度過快，讓導航偏離軌道</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因此地圖差異導致脫離次數最高</a:t>
            </a:r>
            <a:endParaRPr b="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脫離原因與地點因素的關係-Parking Facility</a:t>
            </a:r>
            <a:endParaRPr/>
          </a:p>
          <a:p>
            <a:pPr marL="0" lvl="0" indent="0" algn="l" rtl="0">
              <a:spcBef>
                <a:spcPts val="0"/>
              </a:spcBef>
              <a:spcAft>
                <a:spcPts val="0"/>
              </a:spcAft>
              <a:buNone/>
            </a:pPr>
            <a:endParaRPr>
              <a:latin typeface="Microsoft JhengHei"/>
              <a:ea typeface="Microsoft JhengHei"/>
              <a:cs typeface="Microsoft JhengHei"/>
              <a:sym typeface="Microsoft JhengHei"/>
            </a:endParaRPr>
          </a:p>
        </p:txBody>
      </p:sp>
      <p:pic>
        <p:nvPicPr>
          <p:cNvPr id="254" name="Google Shape;254;p35"/>
          <p:cNvPicPr preferRelativeResize="0"/>
          <p:nvPr/>
        </p:nvPicPr>
        <p:blipFill>
          <a:blip r:embed="rId3">
            <a:alphaModFix/>
          </a:blip>
          <a:stretch>
            <a:fillRect/>
          </a:stretch>
        </p:blipFill>
        <p:spPr>
          <a:xfrm>
            <a:off x="199950" y="953300"/>
            <a:ext cx="6917153" cy="4082023"/>
          </a:xfrm>
          <a:prstGeom prst="rect">
            <a:avLst/>
          </a:prstGeom>
          <a:noFill/>
          <a:ln>
            <a:noFill/>
          </a:ln>
        </p:spPr>
      </p:pic>
      <p:sp>
        <p:nvSpPr>
          <p:cNvPr id="255" name="Google Shape;255;p35"/>
          <p:cNvSpPr txBox="1"/>
          <p:nvPr/>
        </p:nvSpPr>
        <p:spPr>
          <a:xfrm>
            <a:off x="6897975" y="2668363"/>
            <a:ext cx="68739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Lato"/>
                <a:ea typeface="Lato"/>
                <a:cs typeface="Lato"/>
                <a:sym typeface="Lato"/>
              </a:rPr>
              <a:t>速度慢、環境變化小</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發生脫離次數最少</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zh-TW" b="1">
                <a:latin typeface="Lato"/>
                <a:ea typeface="Lato"/>
                <a:cs typeface="Lato"/>
                <a:sym typeface="Lato"/>
              </a:rPr>
              <a:t>感應不良</a:t>
            </a:r>
            <a:endParaRPr b="1">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6"/>
          <p:cNvPicPr preferRelativeResize="0"/>
          <p:nvPr/>
        </p:nvPicPr>
        <p:blipFill rotWithShape="1">
          <a:blip r:embed="rId3">
            <a:alphaModFix/>
          </a:blip>
          <a:srcRect r="8542"/>
          <a:stretch/>
        </p:blipFill>
        <p:spPr>
          <a:xfrm>
            <a:off x="4363425" y="1703475"/>
            <a:ext cx="4780573" cy="3250601"/>
          </a:xfrm>
          <a:prstGeom prst="rect">
            <a:avLst/>
          </a:prstGeom>
          <a:noFill/>
          <a:ln>
            <a:noFill/>
          </a:ln>
        </p:spPr>
      </p:pic>
      <p:sp>
        <p:nvSpPr>
          <p:cNvPr id="261" name="Google Shape;261;p36"/>
          <p:cNvSpPr txBox="1"/>
          <p:nvPr/>
        </p:nvSpPr>
        <p:spPr>
          <a:xfrm>
            <a:off x="5725900" y="2736425"/>
            <a:ext cx="11295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Lato"/>
                <a:ea typeface="Lato"/>
                <a:cs typeface="Lato"/>
                <a:sym typeface="Lato"/>
              </a:rPr>
              <a:t>Test Driver</a:t>
            </a:r>
            <a:endParaRPr>
              <a:solidFill>
                <a:srgbClr val="FFFFFF"/>
              </a:solidFill>
              <a:latin typeface="Lato"/>
              <a:ea typeface="Lato"/>
              <a:cs typeface="Lato"/>
              <a:sym typeface="Lato"/>
            </a:endParaRPr>
          </a:p>
        </p:txBody>
      </p:sp>
      <p:sp>
        <p:nvSpPr>
          <p:cNvPr id="262" name="Google Shape;262;p36"/>
          <p:cNvSpPr txBox="1"/>
          <p:nvPr/>
        </p:nvSpPr>
        <p:spPr>
          <a:xfrm>
            <a:off x="6917326" y="3523870"/>
            <a:ext cx="10353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FFFF"/>
                </a:solidFill>
                <a:latin typeface="Lato"/>
                <a:ea typeface="Lato"/>
                <a:cs typeface="Lato"/>
                <a:sym typeface="Lato"/>
              </a:rPr>
              <a:t>AV System</a:t>
            </a:r>
            <a:endParaRPr>
              <a:solidFill>
                <a:srgbClr val="FFFFFF"/>
              </a:solidFill>
              <a:latin typeface="Lato"/>
              <a:ea typeface="Lato"/>
              <a:cs typeface="Lato"/>
              <a:sym typeface="Lato"/>
            </a:endParaRPr>
          </a:p>
        </p:txBody>
      </p:sp>
      <p:sp>
        <p:nvSpPr>
          <p:cNvPr id="263" name="Google Shape;263;p36"/>
          <p:cNvSpPr txBox="1">
            <a:spLocks noGrp="1"/>
          </p:cNvSpPr>
          <p:nvPr>
            <p:ph type="body" idx="1"/>
          </p:nvPr>
        </p:nvSpPr>
        <p:spPr>
          <a:xfrm>
            <a:off x="729450" y="2155075"/>
            <a:ext cx="39366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a:latin typeface="Microsoft JhengHei"/>
                <a:ea typeface="Microsoft JhengHei"/>
                <a:cs typeface="Microsoft JhengHei"/>
                <a:sym typeface="Microsoft JhengHei"/>
              </a:rPr>
              <a:t>根據DMV的定義可分為以下情況：</a:t>
            </a:r>
            <a:endParaRPr>
              <a:latin typeface="Microsoft JhengHei"/>
              <a:ea typeface="Microsoft JhengHei"/>
              <a:cs typeface="Microsoft JhengHei"/>
              <a:sym typeface="Microsoft JhengHei"/>
            </a:endParaRPr>
          </a:p>
          <a:p>
            <a:pPr marL="0" lvl="0" indent="0" algn="l" rtl="0">
              <a:lnSpc>
                <a:spcPct val="100000"/>
              </a:lnSpc>
              <a:spcBef>
                <a:spcPts val="1000"/>
              </a:spcBef>
              <a:spcAft>
                <a:spcPts val="0"/>
              </a:spcAft>
              <a:buNone/>
            </a:pPr>
            <a:endParaRPr>
              <a:latin typeface="Microsoft JhengHei"/>
              <a:ea typeface="Microsoft JhengHei"/>
              <a:cs typeface="Microsoft JhengHei"/>
              <a:sym typeface="Microsoft JhengHei"/>
            </a:endParaRPr>
          </a:p>
          <a:p>
            <a:pPr marL="0" lvl="0" indent="0" algn="l" rtl="0">
              <a:lnSpc>
                <a:spcPct val="100000"/>
              </a:lnSpc>
              <a:spcBef>
                <a:spcPts val="1000"/>
              </a:spcBef>
              <a:spcAft>
                <a:spcPts val="0"/>
              </a:spcAft>
              <a:buNone/>
            </a:pPr>
            <a:r>
              <a:rPr lang="zh-TW">
                <a:latin typeface="Microsoft JhengHei"/>
                <a:ea typeface="Microsoft JhengHei"/>
                <a:cs typeface="Microsoft JhengHei"/>
                <a:sym typeface="Microsoft JhengHei"/>
              </a:rPr>
              <a:t>1.   AV System : 偵測到自動駕駛模式故障失效時。</a:t>
            </a:r>
            <a:endParaRPr>
              <a:latin typeface="Microsoft JhengHei"/>
              <a:ea typeface="Microsoft JhengHei"/>
              <a:cs typeface="Microsoft JhengHei"/>
              <a:sym typeface="Microsoft JhengHei"/>
            </a:endParaRPr>
          </a:p>
          <a:p>
            <a:pPr marL="0" lvl="0" indent="0" algn="l" rtl="0">
              <a:lnSpc>
                <a:spcPct val="100000"/>
              </a:lnSpc>
              <a:spcBef>
                <a:spcPts val="1000"/>
              </a:spcBef>
              <a:spcAft>
                <a:spcPts val="0"/>
              </a:spcAft>
              <a:buNone/>
            </a:pPr>
            <a:r>
              <a:rPr lang="zh-TW">
                <a:latin typeface="Microsoft JhengHei"/>
                <a:ea typeface="Microsoft JhengHei"/>
                <a:cs typeface="Microsoft JhengHei"/>
                <a:sym typeface="Microsoft JhengHei"/>
              </a:rPr>
              <a:t>2.   Test Driver : 基於安全操作，車輛要求測試駕駛員解除自動駕駛模式，介入進行人工操控。</a:t>
            </a:r>
            <a:endParaRPr sz="1400">
              <a:solidFill>
                <a:schemeClr val="dk1"/>
              </a:solidFill>
              <a:latin typeface="Microsoft JhengHei"/>
              <a:ea typeface="Microsoft JhengHei"/>
              <a:cs typeface="Microsoft JhengHei"/>
              <a:sym typeface="Microsoft JhengHei"/>
            </a:endParaRPr>
          </a:p>
          <a:p>
            <a:pPr marL="0" lvl="0" indent="0" algn="l" rtl="0">
              <a:spcBef>
                <a:spcPts val="1000"/>
              </a:spcBef>
              <a:spcAft>
                <a:spcPts val="1600"/>
              </a:spcAft>
              <a:buNone/>
            </a:pPr>
            <a:endParaRPr>
              <a:latin typeface="Microsoft JhengHei"/>
              <a:ea typeface="Microsoft JhengHei"/>
              <a:cs typeface="Microsoft JhengHei"/>
              <a:sym typeface="Microsoft JhengHei"/>
            </a:endParaRPr>
          </a:p>
        </p:txBody>
      </p:sp>
      <p:sp>
        <p:nvSpPr>
          <p:cNvPr id="264" name="Google Shape;264;p36"/>
          <p:cNvSpPr txBox="1">
            <a:spLocks noGrp="1"/>
          </p:cNvSpPr>
          <p:nvPr>
            <p:ph type="title"/>
          </p:nvPr>
        </p:nvSpPr>
        <p:spPr>
          <a:xfrm>
            <a:off x="729450" y="1318650"/>
            <a:ext cx="3420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誰導致脫離自駕模式</a:t>
            </a:r>
            <a:endParaRPr>
              <a:latin typeface="Microsoft JhengHei"/>
              <a:ea typeface="Microsoft JhengHei"/>
              <a:cs typeface="Microsoft JhengHei"/>
              <a:sym typeface="Microsoft JhengHe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7"/>
          <p:cNvPicPr preferRelativeResize="0"/>
          <p:nvPr/>
        </p:nvPicPr>
        <p:blipFill rotWithShape="1">
          <a:blip r:embed="rId3">
            <a:alphaModFix/>
          </a:blip>
          <a:srcRect r="4961"/>
          <a:stretch/>
        </p:blipFill>
        <p:spPr>
          <a:xfrm>
            <a:off x="4800600" y="1849400"/>
            <a:ext cx="4343397" cy="2994499"/>
          </a:xfrm>
          <a:prstGeom prst="rect">
            <a:avLst/>
          </a:prstGeom>
          <a:noFill/>
          <a:ln>
            <a:noFill/>
          </a:ln>
        </p:spPr>
      </p:pic>
      <p:sp>
        <p:nvSpPr>
          <p:cNvPr id="270" name="Google Shape;270;p37"/>
          <p:cNvSpPr/>
          <p:nvPr/>
        </p:nvSpPr>
        <p:spPr>
          <a:xfrm>
            <a:off x="8120966" y="2614115"/>
            <a:ext cx="641700" cy="2205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8120966" y="1832700"/>
            <a:ext cx="641700" cy="2088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8120966" y="3649949"/>
            <a:ext cx="641700" cy="2715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8120966" y="2099608"/>
            <a:ext cx="641700" cy="2088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8120966" y="2356861"/>
            <a:ext cx="641700" cy="2088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脫離原因與誰導致脫離自駕模式的關係</a:t>
            </a:r>
            <a:endParaRPr>
              <a:latin typeface="Microsoft JhengHei"/>
              <a:ea typeface="Microsoft JhengHei"/>
              <a:cs typeface="Microsoft JhengHei"/>
              <a:sym typeface="Microsoft JhengHei"/>
            </a:endParaRPr>
          </a:p>
        </p:txBody>
      </p:sp>
      <p:pic>
        <p:nvPicPr>
          <p:cNvPr id="276" name="Google Shape;276;p37"/>
          <p:cNvPicPr preferRelativeResize="0"/>
          <p:nvPr/>
        </p:nvPicPr>
        <p:blipFill rotWithShape="1">
          <a:blip r:embed="rId4">
            <a:alphaModFix/>
          </a:blip>
          <a:srcRect r="8858"/>
          <a:stretch/>
        </p:blipFill>
        <p:spPr>
          <a:xfrm>
            <a:off x="223550" y="1875125"/>
            <a:ext cx="4343402" cy="3011199"/>
          </a:xfrm>
          <a:prstGeom prst="rect">
            <a:avLst/>
          </a:prstGeom>
          <a:noFill/>
          <a:ln>
            <a:noFill/>
          </a:ln>
        </p:spPr>
      </p:pic>
      <p:sp>
        <p:nvSpPr>
          <p:cNvPr id="277" name="Google Shape;277;p37"/>
          <p:cNvSpPr txBox="1"/>
          <p:nvPr/>
        </p:nvSpPr>
        <p:spPr>
          <a:xfrm>
            <a:off x="2142650" y="924100"/>
            <a:ext cx="1669200" cy="7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t>1是 AV System</a:t>
            </a:r>
            <a:endParaRPr/>
          </a:p>
          <a:p>
            <a:pPr marL="0" lvl="0" indent="0" algn="l" rtl="0">
              <a:spcBef>
                <a:spcPts val="0"/>
              </a:spcBef>
              <a:spcAft>
                <a:spcPts val="0"/>
              </a:spcAft>
              <a:buNone/>
            </a:pPr>
            <a:r>
              <a:rPr lang="zh-TW"/>
              <a:t>2是 Test Driver</a:t>
            </a:r>
            <a:endParaRPr/>
          </a:p>
        </p:txBody>
      </p:sp>
      <p:sp>
        <p:nvSpPr>
          <p:cNvPr id="278" name="Google Shape;278;p37"/>
          <p:cNvSpPr/>
          <p:nvPr/>
        </p:nvSpPr>
        <p:spPr>
          <a:xfrm>
            <a:off x="3721059" y="1826850"/>
            <a:ext cx="677400" cy="26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3721059" y="2125757"/>
            <a:ext cx="677400" cy="203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3721059" y="2363564"/>
            <a:ext cx="677400" cy="26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3721059" y="2662471"/>
            <a:ext cx="677400" cy="203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3721059" y="2933443"/>
            <a:ext cx="677400" cy="2037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3721059" y="3161914"/>
            <a:ext cx="677400" cy="26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8120984" y="4171564"/>
            <a:ext cx="677400" cy="26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探討特定測試公司的脫離原因</a:t>
            </a:r>
            <a:endParaRPr>
              <a:latin typeface="Microsoft JhengHei"/>
              <a:ea typeface="Microsoft JhengHei"/>
              <a:cs typeface="Microsoft JhengHei"/>
              <a:sym typeface="Microsoft JhengHei"/>
            </a:endParaRPr>
          </a:p>
          <a:p>
            <a:pPr marL="0" lvl="0" indent="0" algn="l" rtl="0">
              <a:spcBef>
                <a:spcPts val="0"/>
              </a:spcBef>
              <a:spcAft>
                <a:spcPts val="0"/>
              </a:spcAft>
              <a:buNone/>
            </a:pPr>
            <a:endParaRPr/>
          </a:p>
        </p:txBody>
      </p:sp>
      <p:sp>
        <p:nvSpPr>
          <p:cNvPr id="290" name="Google Shape;290;p38"/>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38"/>
          <p:cNvSpPr txBox="1">
            <a:spLocks noGrp="1"/>
          </p:cNvSpPr>
          <p:nvPr>
            <p:ph type="body" idx="2"/>
          </p:nvPr>
        </p:nvSpPr>
        <p:spPr>
          <a:xfrm>
            <a:off x="5148250" y="716175"/>
            <a:ext cx="3528000" cy="3998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選擇四家測試公司的脫離原因類型</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誰導致脫離自駕模式</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發生脫離地點</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脫離原因類型-Waymo、Cruise</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脫離離原因類型-Lyft、Toyota</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Waymo</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Curise</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Toyota</a:t>
            </a:r>
            <a:endParaRPr sz="1400">
              <a:solidFill>
                <a:srgbClr val="000000"/>
              </a:solidFill>
              <a:latin typeface="Microsoft JhengHei"/>
              <a:ea typeface="Microsoft JhengHei"/>
              <a:cs typeface="Microsoft JhengHei"/>
              <a:sym typeface="Microsoft JhengHei"/>
            </a:endParaRPr>
          </a:p>
          <a:p>
            <a:pPr marL="457200" lvl="0" indent="0" algn="l" rtl="0">
              <a:lnSpc>
                <a:spcPct val="100000"/>
              </a:lnSpc>
              <a:spcBef>
                <a:spcPts val="0"/>
              </a:spcBef>
              <a:spcAft>
                <a:spcPts val="0"/>
              </a:spcAft>
              <a:buNone/>
            </a:pP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Lyft</a:t>
            </a:r>
            <a:endParaRPr sz="1400">
              <a:solidFill>
                <a:srgbClr val="000000"/>
              </a:solidFill>
              <a:latin typeface="Microsoft JhengHei"/>
              <a:ea typeface="Microsoft JhengHei"/>
              <a:cs typeface="Microsoft JhengHei"/>
              <a:sym typeface="Microsoft JhengHei"/>
            </a:endParaRPr>
          </a:p>
          <a:p>
            <a:pPr marL="0" lvl="0" indent="0" algn="l" rtl="0">
              <a:spcBef>
                <a:spcPts val="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9"/>
          <p:cNvPicPr preferRelativeResize="0"/>
          <p:nvPr/>
        </p:nvPicPr>
        <p:blipFill rotWithShape="1">
          <a:blip r:embed="rId3">
            <a:alphaModFix/>
          </a:blip>
          <a:srcRect l="4111" t="21138" r="42208" b="11990"/>
          <a:stretch/>
        </p:blipFill>
        <p:spPr>
          <a:xfrm>
            <a:off x="3608925" y="1729725"/>
            <a:ext cx="5204026" cy="3382349"/>
          </a:xfrm>
          <a:prstGeom prst="rect">
            <a:avLst/>
          </a:prstGeom>
          <a:noFill/>
          <a:ln>
            <a:noFill/>
          </a:ln>
        </p:spPr>
      </p:pic>
      <p:sp>
        <p:nvSpPr>
          <p:cNvPr id="297" name="Google Shape;297;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選擇四家測試公司的脫離原因</a:t>
            </a:r>
            <a:endParaRPr>
              <a:latin typeface="Microsoft JhengHei"/>
              <a:ea typeface="Microsoft JhengHei"/>
              <a:cs typeface="Microsoft JhengHei"/>
              <a:sym typeface="Microsoft JhengHei"/>
            </a:endParaRPr>
          </a:p>
        </p:txBody>
      </p:sp>
      <p:sp>
        <p:nvSpPr>
          <p:cNvPr id="298" name="Google Shape;298;p39"/>
          <p:cNvSpPr txBox="1"/>
          <p:nvPr/>
        </p:nvSpPr>
        <p:spPr>
          <a:xfrm>
            <a:off x="4356375" y="4411775"/>
            <a:ext cx="873900" cy="3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atin typeface="Lato"/>
                <a:ea typeface="Lato"/>
                <a:cs typeface="Lato"/>
                <a:sym typeface="Lato"/>
              </a:rPr>
              <a:t>Waymo</a:t>
            </a:r>
            <a:endParaRPr>
              <a:latin typeface="Lato"/>
              <a:ea typeface="Lato"/>
              <a:cs typeface="Lato"/>
              <a:sym typeface="Lato"/>
            </a:endParaRPr>
          </a:p>
        </p:txBody>
      </p:sp>
      <p:sp>
        <p:nvSpPr>
          <p:cNvPr id="299" name="Google Shape;299;p39"/>
          <p:cNvSpPr txBox="1"/>
          <p:nvPr/>
        </p:nvSpPr>
        <p:spPr>
          <a:xfrm>
            <a:off x="5558863" y="4411775"/>
            <a:ext cx="873900" cy="3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atin typeface="Lato"/>
                <a:ea typeface="Lato"/>
                <a:cs typeface="Lato"/>
                <a:sym typeface="Lato"/>
              </a:rPr>
              <a:t>Cruise</a:t>
            </a:r>
            <a:endParaRPr>
              <a:latin typeface="Lato"/>
              <a:ea typeface="Lato"/>
              <a:cs typeface="Lato"/>
              <a:sym typeface="Lato"/>
            </a:endParaRPr>
          </a:p>
        </p:txBody>
      </p:sp>
      <p:sp>
        <p:nvSpPr>
          <p:cNvPr id="300" name="Google Shape;300;p39"/>
          <p:cNvSpPr txBox="1"/>
          <p:nvPr/>
        </p:nvSpPr>
        <p:spPr>
          <a:xfrm>
            <a:off x="6685938" y="4411775"/>
            <a:ext cx="873900" cy="3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atin typeface="Lato"/>
                <a:ea typeface="Lato"/>
                <a:cs typeface="Lato"/>
                <a:sym typeface="Lato"/>
              </a:rPr>
              <a:t>Lyft</a:t>
            </a:r>
            <a:endParaRPr>
              <a:latin typeface="Lato"/>
              <a:ea typeface="Lato"/>
              <a:cs typeface="Lato"/>
              <a:sym typeface="Lato"/>
            </a:endParaRPr>
          </a:p>
        </p:txBody>
      </p:sp>
      <p:sp>
        <p:nvSpPr>
          <p:cNvPr id="301" name="Google Shape;301;p39"/>
          <p:cNvSpPr txBox="1"/>
          <p:nvPr/>
        </p:nvSpPr>
        <p:spPr>
          <a:xfrm>
            <a:off x="7812988" y="4411775"/>
            <a:ext cx="873900" cy="3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a:latin typeface="Lato"/>
                <a:ea typeface="Lato"/>
                <a:cs typeface="Lato"/>
                <a:sym typeface="Lato"/>
              </a:rPr>
              <a:t>Toyota</a:t>
            </a:r>
            <a:endParaRPr>
              <a:latin typeface="Lato"/>
              <a:ea typeface="Lato"/>
              <a:cs typeface="Lato"/>
              <a:sym typeface="Lato"/>
            </a:endParaRPr>
          </a:p>
        </p:txBody>
      </p:sp>
      <p:sp>
        <p:nvSpPr>
          <p:cNvPr id="302" name="Google Shape;302;p39"/>
          <p:cNvSpPr txBox="1"/>
          <p:nvPr/>
        </p:nvSpPr>
        <p:spPr>
          <a:xfrm>
            <a:off x="729450" y="1986300"/>
            <a:ext cx="2532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Lato"/>
                <a:ea typeface="Lato"/>
                <a:cs typeface="Lato"/>
                <a:sym typeface="Lato"/>
              </a:rPr>
              <a:t>Waymo:</a:t>
            </a:r>
            <a:endParaRPr>
              <a:solidFill>
                <a:srgbClr val="4A86E8"/>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13,219.43 miles/次</a:t>
            </a:r>
            <a:endParaRPr>
              <a:latin typeface="Lato"/>
              <a:ea typeface="Lato"/>
              <a:cs typeface="Lato"/>
              <a:sym typeface="Lato"/>
            </a:endParaRPr>
          </a:p>
        </p:txBody>
      </p:sp>
      <p:sp>
        <p:nvSpPr>
          <p:cNvPr id="303" name="Google Shape;303;p39"/>
          <p:cNvSpPr txBox="1"/>
          <p:nvPr/>
        </p:nvSpPr>
        <p:spPr>
          <a:xfrm>
            <a:off x="729450" y="2613575"/>
            <a:ext cx="2532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Lato"/>
                <a:ea typeface="Lato"/>
                <a:cs typeface="Lato"/>
                <a:sym typeface="Lato"/>
              </a:rPr>
              <a:t>Cruise:</a:t>
            </a:r>
            <a:endParaRPr>
              <a:solidFill>
                <a:srgbClr val="4A86E8"/>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12,221.17 miles/次</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304" name="Google Shape;304;p39"/>
          <p:cNvSpPr txBox="1"/>
          <p:nvPr/>
        </p:nvSpPr>
        <p:spPr>
          <a:xfrm>
            <a:off x="729450" y="3240850"/>
            <a:ext cx="2532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Lato"/>
                <a:ea typeface="Lato"/>
                <a:cs typeface="Lato"/>
                <a:sym typeface="Lato"/>
              </a:rPr>
              <a:t>Lyft:</a:t>
            </a:r>
            <a:endParaRPr>
              <a:solidFill>
                <a:srgbClr val="4A86E8"/>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25.75 miles/次</a:t>
            </a:r>
            <a:endParaRPr>
              <a:latin typeface="Lato"/>
              <a:ea typeface="Lato"/>
              <a:cs typeface="Lato"/>
              <a:sym typeface="Lato"/>
            </a:endParaRPr>
          </a:p>
        </p:txBody>
      </p:sp>
      <p:sp>
        <p:nvSpPr>
          <p:cNvPr id="305" name="Google Shape;305;p39"/>
          <p:cNvSpPr txBox="1"/>
          <p:nvPr/>
        </p:nvSpPr>
        <p:spPr>
          <a:xfrm>
            <a:off x="729450" y="3872700"/>
            <a:ext cx="2532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A86E8"/>
                </a:solidFill>
                <a:latin typeface="Lato"/>
                <a:ea typeface="Lato"/>
                <a:cs typeface="Lato"/>
                <a:sym typeface="Lato"/>
              </a:rPr>
              <a:t>Toyota:</a:t>
            </a:r>
            <a:endParaRPr>
              <a:solidFill>
                <a:srgbClr val="4A86E8"/>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0.62 miles/次</a:t>
            </a:r>
            <a:endParaRPr>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誰導致脫離自駕模式</a:t>
            </a:r>
            <a:endParaRPr>
              <a:latin typeface="Microsoft JhengHei"/>
              <a:ea typeface="Microsoft JhengHei"/>
              <a:cs typeface="Microsoft JhengHei"/>
              <a:sym typeface="Microsoft JhengHei"/>
            </a:endParaRPr>
          </a:p>
        </p:txBody>
      </p:sp>
      <p:pic>
        <p:nvPicPr>
          <p:cNvPr id="311" name="Google Shape;311;p40"/>
          <p:cNvPicPr preferRelativeResize="0"/>
          <p:nvPr/>
        </p:nvPicPr>
        <p:blipFill rotWithShape="1">
          <a:blip r:embed="rId3">
            <a:alphaModFix/>
          </a:blip>
          <a:srcRect l="16000" t="1305" r="22103" b="12241"/>
          <a:stretch/>
        </p:blipFill>
        <p:spPr>
          <a:xfrm>
            <a:off x="3145056" y="632100"/>
            <a:ext cx="5741894" cy="4511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發生脫離地點</a:t>
            </a:r>
            <a:endParaRPr>
              <a:latin typeface="Microsoft JhengHei"/>
              <a:ea typeface="Microsoft JhengHei"/>
              <a:cs typeface="Microsoft JhengHei"/>
              <a:sym typeface="Microsoft JhengHei"/>
            </a:endParaRPr>
          </a:p>
        </p:txBody>
      </p:sp>
      <p:pic>
        <p:nvPicPr>
          <p:cNvPr id="317" name="Google Shape;317;p41"/>
          <p:cNvPicPr preferRelativeResize="0"/>
          <p:nvPr/>
        </p:nvPicPr>
        <p:blipFill rotWithShape="1">
          <a:blip r:embed="rId3">
            <a:alphaModFix/>
          </a:blip>
          <a:srcRect l="4807" t="22093" r="35251" b="12190"/>
          <a:stretch/>
        </p:blipFill>
        <p:spPr>
          <a:xfrm>
            <a:off x="803650" y="1329425"/>
            <a:ext cx="7444027" cy="3761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簡介</a:t>
            </a:r>
            <a:endParaRPr/>
          </a:p>
          <a:p>
            <a:pPr marL="0" lvl="0" indent="0" algn="l" rtl="0">
              <a:spcBef>
                <a:spcPts val="0"/>
              </a:spcBef>
              <a:spcAft>
                <a:spcPts val="0"/>
              </a:spcAft>
              <a:buNone/>
            </a:pPr>
            <a:endParaRPr/>
          </a:p>
        </p:txBody>
      </p:sp>
      <p:sp>
        <p:nvSpPr>
          <p:cNvPr id="110" name="Google Shape;110;p15"/>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5"/>
          <p:cNvSpPr txBox="1">
            <a:spLocks noGrp="1"/>
          </p:cNvSpPr>
          <p:nvPr>
            <p:ph type="body" idx="2"/>
          </p:nvPr>
        </p:nvSpPr>
        <p:spPr>
          <a:xfrm>
            <a:off x="5174225" y="2630100"/>
            <a:ext cx="3374400" cy="17478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Microsoft JhengHei"/>
              <a:buChar char="●"/>
            </a:pPr>
            <a:r>
              <a:rPr lang="zh-TW">
                <a:latin typeface="Microsoft JhengHei"/>
                <a:ea typeface="Microsoft JhengHei"/>
                <a:cs typeface="Microsoft JhengHei"/>
                <a:sym typeface="Microsoft JhengHei"/>
              </a:rPr>
              <a:t>加州政府鼓勵自動駕駛車發展，廠商通過加州車輛管理局(DMV)的核准即可測試。</a:t>
            </a:r>
            <a:endParaRPr>
              <a:latin typeface="Microsoft JhengHei"/>
              <a:ea typeface="Microsoft JhengHei"/>
              <a:cs typeface="Microsoft JhengHei"/>
              <a:sym typeface="Microsoft JhengHei"/>
            </a:endParaRPr>
          </a:p>
          <a:p>
            <a:pPr marL="457200" lvl="0" indent="-311150" algn="l" rtl="0">
              <a:lnSpc>
                <a:spcPct val="100000"/>
              </a:lnSpc>
              <a:spcBef>
                <a:spcPts val="0"/>
              </a:spcBef>
              <a:spcAft>
                <a:spcPts val="0"/>
              </a:spcAft>
              <a:buSzPts val="1300"/>
              <a:buFont typeface="Microsoft JhengHei"/>
              <a:buChar char="●"/>
            </a:pPr>
            <a:r>
              <a:rPr lang="zh-TW">
                <a:latin typeface="Microsoft JhengHei"/>
                <a:ea typeface="Microsoft JhengHei"/>
                <a:cs typeface="Microsoft JhengHei"/>
                <a:sym typeface="Microsoft JhengHei"/>
              </a:rPr>
              <a:t>這些公司每年須向DMV提交自動駕駛車脫離報告(Autonomous Vehicle Disengagement Reports)。</a:t>
            </a:r>
            <a:endParaRPr/>
          </a:p>
          <a:p>
            <a:pPr marL="0" lvl="0" indent="0" algn="l" rtl="0">
              <a:spcBef>
                <a:spcPts val="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rotWithShape="1">
          <a:blip r:embed="rId3">
            <a:alphaModFix/>
          </a:blip>
          <a:srcRect l="4488" t="21481" r="34768" b="11597"/>
          <a:stretch/>
        </p:blipFill>
        <p:spPr>
          <a:xfrm>
            <a:off x="1017375" y="1272200"/>
            <a:ext cx="6788976" cy="3817500"/>
          </a:xfrm>
          <a:prstGeom prst="rect">
            <a:avLst/>
          </a:prstGeom>
          <a:noFill/>
          <a:ln>
            <a:noFill/>
          </a:ln>
        </p:spPr>
      </p:pic>
      <p:sp>
        <p:nvSpPr>
          <p:cNvPr id="323" name="Google Shape;323;p42"/>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脫離原因類型-Waymo、Cruise</a:t>
            </a:r>
            <a:endParaRPr/>
          </a:p>
        </p:txBody>
      </p:sp>
      <p:sp>
        <p:nvSpPr>
          <p:cNvPr id="324" name="Google Shape;324;p42"/>
          <p:cNvSpPr txBox="1"/>
          <p:nvPr/>
        </p:nvSpPr>
        <p:spPr>
          <a:xfrm>
            <a:off x="2419225" y="1564649"/>
            <a:ext cx="1367400" cy="68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85200C"/>
                </a:solidFill>
                <a:latin typeface="Lato"/>
                <a:ea typeface="Lato"/>
                <a:cs typeface="Lato"/>
                <a:sym typeface="Lato"/>
              </a:rPr>
              <a:t>Waymo</a:t>
            </a:r>
            <a:endParaRPr>
              <a:solidFill>
                <a:srgbClr val="85200C"/>
              </a:solidFill>
              <a:latin typeface="Lato"/>
              <a:ea typeface="Lato"/>
              <a:cs typeface="Lato"/>
              <a:sym typeface="Lato"/>
            </a:endParaRPr>
          </a:p>
        </p:txBody>
      </p:sp>
      <p:sp>
        <p:nvSpPr>
          <p:cNvPr id="325" name="Google Shape;325;p42"/>
          <p:cNvSpPr txBox="1"/>
          <p:nvPr/>
        </p:nvSpPr>
        <p:spPr>
          <a:xfrm>
            <a:off x="1066387" y="4238422"/>
            <a:ext cx="8274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6FA8DC"/>
                </a:solidFill>
                <a:latin typeface="Lato"/>
                <a:ea typeface="Lato"/>
                <a:cs typeface="Lato"/>
                <a:sym typeface="Lato"/>
              </a:rPr>
              <a:t>Cruise</a:t>
            </a:r>
            <a:endParaRPr>
              <a:solidFill>
                <a:srgbClr val="6FA8DC"/>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脫離事件類型-Lyft、Toyota</a:t>
            </a:r>
            <a:endParaRPr/>
          </a:p>
        </p:txBody>
      </p:sp>
      <p:sp>
        <p:nvSpPr>
          <p:cNvPr id="331" name="Google Shape;331;p43"/>
          <p:cNvSpPr txBox="1"/>
          <p:nvPr/>
        </p:nvSpPr>
        <p:spPr>
          <a:xfrm>
            <a:off x="3264345" y="1588754"/>
            <a:ext cx="1356900" cy="7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Lato"/>
                <a:ea typeface="Lato"/>
                <a:cs typeface="Lato"/>
                <a:sym typeface="Lato"/>
              </a:rPr>
              <a:t>Toyota</a:t>
            </a:r>
            <a:endParaRPr>
              <a:solidFill>
                <a:schemeClr val="dk1"/>
              </a:solidFill>
              <a:latin typeface="Lato"/>
              <a:ea typeface="Lato"/>
              <a:cs typeface="Lato"/>
              <a:sym typeface="Lato"/>
            </a:endParaRPr>
          </a:p>
        </p:txBody>
      </p:sp>
      <p:sp>
        <p:nvSpPr>
          <p:cNvPr id="332" name="Google Shape;332;p43"/>
          <p:cNvSpPr txBox="1"/>
          <p:nvPr/>
        </p:nvSpPr>
        <p:spPr>
          <a:xfrm>
            <a:off x="2337388" y="3774788"/>
            <a:ext cx="6396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C499E1"/>
                </a:solidFill>
                <a:latin typeface="Lato"/>
                <a:ea typeface="Lato"/>
                <a:cs typeface="Lato"/>
                <a:sym typeface="Lato"/>
              </a:rPr>
              <a:t>Lyft</a:t>
            </a:r>
            <a:endParaRPr>
              <a:solidFill>
                <a:srgbClr val="C499E1"/>
              </a:solidFill>
              <a:latin typeface="Lato"/>
              <a:ea typeface="Lato"/>
              <a:cs typeface="Lato"/>
              <a:sym typeface="Lato"/>
            </a:endParaRPr>
          </a:p>
        </p:txBody>
      </p:sp>
      <p:pic>
        <p:nvPicPr>
          <p:cNvPr id="333" name="Google Shape;333;p43"/>
          <p:cNvPicPr preferRelativeResize="0"/>
          <p:nvPr/>
        </p:nvPicPr>
        <p:blipFill rotWithShape="1">
          <a:blip r:embed="rId3">
            <a:alphaModFix/>
          </a:blip>
          <a:srcRect l="4491" t="21481" r="34979" b="11597"/>
          <a:stretch/>
        </p:blipFill>
        <p:spPr>
          <a:xfrm>
            <a:off x="1081551" y="1260150"/>
            <a:ext cx="6653275" cy="3800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Waymo</a:t>
            </a:r>
            <a:endParaRPr/>
          </a:p>
        </p:txBody>
      </p:sp>
      <p:pic>
        <p:nvPicPr>
          <p:cNvPr id="339" name="Google Shape;339;p44"/>
          <p:cNvPicPr preferRelativeResize="0"/>
          <p:nvPr/>
        </p:nvPicPr>
        <p:blipFill rotWithShape="1">
          <a:blip r:embed="rId3">
            <a:alphaModFix/>
          </a:blip>
          <a:srcRect l="10029" t="32792" r="45730" b="21350"/>
          <a:stretch/>
        </p:blipFill>
        <p:spPr>
          <a:xfrm>
            <a:off x="2233650" y="955300"/>
            <a:ext cx="6910339" cy="4028975"/>
          </a:xfrm>
          <a:prstGeom prst="rect">
            <a:avLst/>
          </a:prstGeom>
          <a:noFill/>
          <a:ln>
            <a:noFill/>
          </a:ln>
        </p:spPr>
      </p:pic>
      <p:sp>
        <p:nvSpPr>
          <p:cNvPr id="340" name="Google Shape;340;p44"/>
          <p:cNvSpPr txBox="1"/>
          <p:nvPr/>
        </p:nvSpPr>
        <p:spPr>
          <a:xfrm>
            <a:off x="135900" y="12859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accent3"/>
                </a:solidFill>
                <a:latin typeface="Lato"/>
                <a:ea typeface="Lato"/>
                <a:cs typeface="Lato"/>
                <a:sym typeface="Lato"/>
              </a:rPr>
              <a:t>Perception Discrepancy:</a:t>
            </a:r>
            <a:endParaRPr>
              <a:solidFill>
                <a:schemeClr val="accent3"/>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47.27%</a:t>
            </a:r>
            <a:endParaRPr>
              <a:latin typeface="Lato"/>
              <a:ea typeface="Lato"/>
              <a:cs typeface="Lato"/>
              <a:sym typeface="Lato"/>
            </a:endParaRPr>
          </a:p>
        </p:txBody>
      </p:sp>
      <p:sp>
        <p:nvSpPr>
          <p:cNvPr id="341" name="Google Shape;341;p44"/>
          <p:cNvSpPr txBox="1"/>
          <p:nvPr/>
        </p:nvSpPr>
        <p:spPr>
          <a:xfrm>
            <a:off x="135900" y="18586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45818E"/>
                </a:solidFill>
                <a:latin typeface="Lato"/>
                <a:ea typeface="Lato"/>
                <a:cs typeface="Lato"/>
                <a:sym typeface="Lato"/>
              </a:rPr>
              <a:t>Unwanted Maneuver:</a:t>
            </a:r>
            <a:endParaRPr>
              <a:solidFill>
                <a:srgbClr val="45818E"/>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27.27%</a:t>
            </a:r>
            <a:endParaRPr>
              <a:latin typeface="Lato"/>
              <a:ea typeface="Lato"/>
              <a:cs typeface="Lato"/>
              <a:sym typeface="Lato"/>
            </a:endParaRPr>
          </a:p>
        </p:txBody>
      </p:sp>
      <p:sp>
        <p:nvSpPr>
          <p:cNvPr id="342" name="Google Shape;342;p44"/>
          <p:cNvSpPr txBox="1"/>
          <p:nvPr/>
        </p:nvSpPr>
        <p:spPr>
          <a:xfrm>
            <a:off x="135900" y="238782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1C232"/>
                </a:solidFill>
                <a:latin typeface="Lato"/>
                <a:ea typeface="Lato"/>
                <a:cs typeface="Lato"/>
                <a:sym typeface="Lato"/>
              </a:rPr>
              <a:t>Safety Precaution:</a:t>
            </a:r>
            <a:endParaRPr>
              <a:solidFill>
                <a:srgbClr val="F1C232"/>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11.82%</a:t>
            </a:r>
            <a:endParaRPr>
              <a:latin typeface="Lato"/>
              <a:ea typeface="Lato"/>
              <a:cs typeface="Lato"/>
              <a:sym typeface="Lato"/>
            </a:endParaRPr>
          </a:p>
        </p:txBody>
      </p:sp>
      <p:sp>
        <p:nvSpPr>
          <p:cNvPr id="343" name="Google Shape;343;p44"/>
          <p:cNvSpPr txBox="1"/>
          <p:nvPr/>
        </p:nvSpPr>
        <p:spPr>
          <a:xfrm>
            <a:off x="135900" y="288822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CC0000"/>
                </a:solidFill>
                <a:latin typeface="Lato"/>
                <a:ea typeface="Lato"/>
                <a:cs typeface="Lato"/>
                <a:sym typeface="Lato"/>
              </a:rPr>
              <a:t>Hardware fault:</a:t>
            </a:r>
            <a:endParaRPr>
              <a:solidFill>
                <a:srgbClr val="CC0000"/>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7.27%</a:t>
            </a:r>
            <a:endParaRPr>
              <a:latin typeface="Lato"/>
              <a:ea typeface="Lato"/>
              <a:cs typeface="Lato"/>
              <a:sym typeface="Lato"/>
            </a:endParaRPr>
          </a:p>
        </p:txBody>
      </p:sp>
      <p:sp>
        <p:nvSpPr>
          <p:cNvPr id="344" name="Google Shape;344;p44"/>
          <p:cNvSpPr txBox="1"/>
          <p:nvPr/>
        </p:nvSpPr>
        <p:spPr>
          <a:xfrm>
            <a:off x="135900" y="34632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6AA84F"/>
                </a:solidFill>
                <a:latin typeface="Lato"/>
                <a:ea typeface="Lato"/>
                <a:cs typeface="Lato"/>
                <a:sym typeface="Lato"/>
              </a:rPr>
              <a:t>Prediction Discrepancy:</a:t>
            </a:r>
            <a:endParaRPr>
              <a:solidFill>
                <a:srgbClr val="6AA84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6.36%</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Cruise</a:t>
            </a:r>
            <a:endParaRPr/>
          </a:p>
        </p:txBody>
      </p:sp>
      <p:pic>
        <p:nvPicPr>
          <p:cNvPr id="350" name="Google Shape;350;p45"/>
          <p:cNvPicPr preferRelativeResize="0"/>
          <p:nvPr/>
        </p:nvPicPr>
        <p:blipFill rotWithShape="1">
          <a:blip r:embed="rId3">
            <a:alphaModFix/>
          </a:blip>
          <a:srcRect l="11422" t="33400" r="45730" b="21874"/>
          <a:stretch/>
        </p:blipFill>
        <p:spPr>
          <a:xfrm>
            <a:off x="2134950" y="875075"/>
            <a:ext cx="6933974" cy="4071449"/>
          </a:xfrm>
          <a:prstGeom prst="rect">
            <a:avLst/>
          </a:prstGeom>
          <a:noFill/>
          <a:ln>
            <a:noFill/>
          </a:ln>
        </p:spPr>
      </p:pic>
      <p:sp>
        <p:nvSpPr>
          <p:cNvPr id="351" name="Google Shape;351;p45"/>
          <p:cNvSpPr txBox="1"/>
          <p:nvPr/>
        </p:nvSpPr>
        <p:spPr>
          <a:xfrm>
            <a:off x="135900" y="170407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accent3"/>
                </a:solidFill>
                <a:latin typeface="Lato"/>
                <a:ea typeface="Lato"/>
                <a:cs typeface="Lato"/>
                <a:sym typeface="Lato"/>
              </a:rPr>
              <a:t>Perception Discrepancy:</a:t>
            </a:r>
            <a:endParaRPr>
              <a:solidFill>
                <a:schemeClr val="accent3"/>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63.24%</a:t>
            </a:r>
            <a:endParaRPr>
              <a:latin typeface="Lato"/>
              <a:ea typeface="Lato"/>
              <a:cs typeface="Lato"/>
              <a:sym typeface="Lato"/>
            </a:endParaRPr>
          </a:p>
        </p:txBody>
      </p:sp>
      <p:sp>
        <p:nvSpPr>
          <p:cNvPr id="352" name="Google Shape;352;p45"/>
          <p:cNvSpPr txBox="1"/>
          <p:nvPr/>
        </p:nvSpPr>
        <p:spPr>
          <a:xfrm>
            <a:off x="135900" y="272417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0000FF"/>
                </a:solidFill>
                <a:latin typeface="Lato"/>
                <a:ea typeface="Lato"/>
                <a:cs typeface="Lato"/>
                <a:sym typeface="Lato"/>
              </a:rPr>
              <a:t>Planning Discrepancy:</a:t>
            </a:r>
            <a:endParaRPr>
              <a:solidFill>
                <a:srgbClr val="00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36.76%</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Toyota</a:t>
            </a:r>
            <a:endParaRPr/>
          </a:p>
        </p:txBody>
      </p:sp>
      <p:sp>
        <p:nvSpPr>
          <p:cNvPr id="358" name="Google Shape;358;p46"/>
          <p:cNvSpPr txBox="1"/>
          <p:nvPr/>
        </p:nvSpPr>
        <p:spPr>
          <a:xfrm>
            <a:off x="135900" y="158907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0000FF"/>
                </a:solidFill>
                <a:latin typeface="Lato"/>
                <a:ea typeface="Lato"/>
                <a:cs typeface="Lato"/>
                <a:sym typeface="Lato"/>
              </a:rPr>
              <a:t>Control  Discrepancy:</a:t>
            </a:r>
            <a:endParaRPr>
              <a:solidFill>
                <a:srgbClr val="00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60.40%</a:t>
            </a:r>
            <a:endParaRPr>
              <a:latin typeface="Lato"/>
              <a:ea typeface="Lato"/>
              <a:cs typeface="Lato"/>
              <a:sym typeface="Lato"/>
            </a:endParaRPr>
          </a:p>
        </p:txBody>
      </p:sp>
      <p:sp>
        <p:nvSpPr>
          <p:cNvPr id="359" name="Google Shape;359;p46"/>
          <p:cNvSpPr txBox="1"/>
          <p:nvPr/>
        </p:nvSpPr>
        <p:spPr>
          <a:xfrm>
            <a:off x="135900" y="22466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accent3"/>
                </a:solidFill>
                <a:latin typeface="Lato"/>
                <a:ea typeface="Lato"/>
                <a:cs typeface="Lato"/>
                <a:sym typeface="Lato"/>
              </a:rPr>
              <a:t>Planning Discrepancy:</a:t>
            </a:r>
            <a:endParaRPr>
              <a:solidFill>
                <a:schemeClr val="accent3"/>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25.18%</a:t>
            </a:r>
            <a:endParaRPr>
              <a:latin typeface="Lato"/>
              <a:ea typeface="Lato"/>
              <a:cs typeface="Lato"/>
              <a:sym typeface="Lato"/>
            </a:endParaRPr>
          </a:p>
        </p:txBody>
      </p:sp>
      <p:pic>
        <p:nvPicPr>
          <p:cNvPr id="360" name="Google Shape;360;p46"/>
          <p:cNvPicPr preferRelativeResize="0"/>
          <p:nvPr/>
        </p:nvPicPr>
        <p:blipFill rotWithShape="1">
          <a:blip r:embed="rId3">
            <a:alphaModFix/>
          </a:blip>
          <a:srcRect l="11303" t="31644" r="47230" b="20727"/>
          <a:stretch/>
        </p:blipFill>
        <p:spPr>
          <a:xfrm>
            <a:off x="2247675" y="678100"/>
            <a:ext cx="6831077" cy="4413126"/>
          </a:xfrm>
          <a:prstGeom prst="rect">
            <a:avLst/>
          </a:prstGeom>
          <a:noFill/>
          <a:ln>
            <a:noFill/>
          </a:ln>
        </p:spPr>
      </p:pic>
      <p:sp>
        <p:nvSpPr>
          <p:cNvPr id="361" name="Google Shape;361;p46"/>
          <p:cNvSpPr txBox="1"/>
          <p:nvPr/>
        </p:nvSpPr>
        <p:spPr>
          <a:xfrm>
            <a:off x="135900" y="282792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9900FF"/>
                </a:solidFill>
                <a:latin typeface="Lato"/>
                <a:ea typeface="Lato"/>
                <a:cs typeface="Lato"/>
                <a:sym typeface="Lato"/>
              </a:rPr>
              <a:t>Perception Discrepancy:</a:t>
            </a:r>
            <a:endParaRPr>
              <a:solidFill>
                <a:srgbClr val="99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9.37%</a:t>
            </a:r>
            <a:endParaRPr>
              <a:latin typeface="Lato"/>
              <a:ea typeface="Lato"/>
              <a:cs typeface="Lato"/>
              <a:sym typeface="Lato"/>
            </a:endParaRPr>
          </a:p>
        </p:txBody>
      </p:sp>
      <p:sp>
        <p:nvSpPr>
          <p:cNvPr id="362" name="Google Shape;362;p46"/>
          <p:cNvSpPr txBox="1"/>
          <p:nvPr/>
        </p:nvSpPr>
        <p:spPr>
          <a:xfrm>
            <a:off x="135900" y="338502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00FF"/>
                </a:solidFill>
                <a:latin typeface="Lato"/>
                <a:ea typeface="Lato"/>
                <a:cs typeface="Lato"/>
                <a:sym typeface="Lato"/>
              </a:rPr>
              <a:t>System Fault:</a:t>
            </a:r>
            <a:endParaRPr>
              <a:solidFill>
                <a:srgbClr val="FF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4.00%</a:t>
            </a:r>
            <a:endParaRPr>
              <a:latin typeface="Lato"/>
              <a:ea typeface="Lato"/>
              <a:cs typeface="Lato"/>
              <a:sym typeface="Lato"/>
            </a:endParaRPr>
          </a:p>
        </p:txBody>
      </p:sp>
      <p:sp>
        <p:nvSpPr>
          <p:cNvPr id="363" name="Google Shape;363;p46"/>
          <p:cNvSpPr txBox="1"/>
          <p:nvPr/>
        </p:nvSpPr>
        <p:spPr>
          <a:xfrm>
            <a:off x="135900" y="4018325"/>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B4A7D6"/>
                </a:solidFill>
                <a:latin typeface="Lato"/>
                <a:ea typeface="Lato"/>
                <a:cs typeface="Lato"/>
                <a:sym typeface="Lato"/>
              </a:rPr>
              <a:t>Localization Discrepancy:</a:t>
            </a:r>
            <a:endParaRPr>
              <a:solidFill>
                <a:srgbClr val="B4A7D6"/>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1.05%</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47"/>
          <p:cNvPicPr preferRelativeResize="0"/>
          <p:nvPr/>
        </p:nvPicPr>
        <p:blipFill rotWithShape="1">
          <a:blip r:embed="rId3">
            <a:alphaModFix/>
          </a:blip>
          <a:srcRect l="11088" t="34755" r="46494" b="21875"/>
          <a:stretch/>
        </p:blipFill>
        <p:spPr>
          <a:xfrm>
            <a:off x="2299800" y="1115787"/>
            <a:ext cx="6684725" cy="3844576"/>
          </a:xfrm>
          <a:prstGeom prst="rect">
            <a:avLst/>
          </a:prstGeom>
          <a:noFill/>
          <a:ln>
            <a:noFill/>
          </a:ln>
        </p:spPr>
      </p:pic>
      <p:sp>
        <p:nvSpPr>
          <p:cNvPr id="369" name="Google Shape;369;p47"/>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Lyft</a:t>
            </a:r>
            <a:endParaRPr/>
          </a:p>
        </p:txBody>
      </p:sp>
      <p:sp>
        <p:nvSpPr>
          <p:cNvPr id="370" name="Google Shape;370;p47"/>
          <p:cNvSpPr txBox="1"/>
          <p:nvPr/>
        </p:nvSpPr>
        <p:spPr>
          <a:xfrm>
            <a:off x="135900" y="37473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0000FF"/>
                </a:solidFill>
                <a:latin typeface="Lato"/>
                <a:ea typeface="Lato"/>
                <a:cs typeface="Lato"/>
                <a:sym typeface="Lato"/>
              </a:rPr>
              <a:t>Control  Discrepancy:</a:t>
            </a:r>
            <a:endParaRPr>
              <a:solidFill>
                <a:srgbClr val="00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1.86%</a:t>
            </a:r>
            <a:endParaRPr>
              <a:latin typeface="Lato"/>
              <a:ea typeface="Lato"/>
              <a:cs typeface="Lato"/>
              <a:sym typeface="Lato"/>
            </a:endParaRPr>
          </a:p>
        </p:txBody>
      </p:sp>
      <p:sp>
        <p:nvSpPr>
          <p:cNvPr id="371" name="Google Shape;371;p47"/>
          <p:cNvSpPr txBox="1"/>
          <p:nvPr/>
        </p:nvSpPr>
        <p:spPr>
          <a:xfrm>
            <a:off x="135900" y="12648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accent3"/>
                </a:solidFill>
                <a:latin typeface="Lato"/>
                <a:ea typeface="Lato"/>
                <a:cs typeface="Lato"/>
                <a:sym typeface="Lato"/>
              </a:rPr>
              <a:t>Planning Discrepancy:</a:t>
            </a:r>
            <a:endParaRPr>
              <a:solidFill>
                <a:schemeClr val="accent3"/>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48.29%</a:t>
            </a:r>
            <a:endParaRPr>
              <a:latin typeface="Lato"/>
              <a:ea typeface="Lato"/>
              <a:cs typeface="Lato"/>
              <a:sym typeface="Lato"/>
            </a:endParaRPr>
          </a:p>
        </p:txBody>
      </p:sp>
      <p:sp>
        <p:nvSpPr>
          <p:cNvPr id="372" name="Google Shape;372;p47"/>
          <p:cNvSpPr txBox="1"/>
          <p:nvPr/>
        </p:nvSpPr>
        <p:spPr>
          <a:xfrm>
            <a:off x="135900" y="22578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9900FF"/>
                </a:solidFill>
                <a:latin typeface="Lato"/>
                <a:ea typeface="Lato"/>
                <a:cs typeface="Lato"/>
                <a:sym typeface="Lato"/>
              </a:rPr>
              <a:t>Perception Discrepancy:</a:t>
            </a:r>
            <a:endParaRPr>
              <a:solidFill>
                <a:srgbClr val="99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8.64%</a:t>
            </a:r>
            <a:endParaRPr>
              <a:latin typeface="Lato"/>
              <a:ea typeface="Lato"/>
              <a:cs typeface="Lato"/>
              <a:sym typeface="Lato"/>
            </a:endParaRPr>
          </a:p>
        </p:txBody>
      </p:sp>
      <p:sp>
        <p:nvSpPr>
          <p:cNvPr id="373" name="Google Shape;373;p47"/>
          <p:cNvSpPr txBox="1"/>
          <p:nvPr/>
        </p:nvSpPr>
        <p:spPr>
          <a:xfrm>
            <a:off x="135900" y="1761288"/>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FF00FF"/>
                </a:solidFill>
                <a:latin typeface="Lato"/>
                <a:ea typeface="Lato"/>
                <a:cs typeface="Lato"/>
                <a:sym typeface="Lato"/>
              </a:rPr>
              <a:t>System Fault:</a:t>
            </a:r>
            <a:endParaRPr>
              <a:solidFill>
                <a:srgbClr val="FF00FF"/>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28.91%</a:t>
            </a:r>
            <a:endParaRPr>
              <a:latin typeface="Lato"/>
              <a:ea typeface="Lato"/>
              <a:cs typeface="Lato"/>
              <a:sym typeface="Lato"/>
            </a:endParaRPr>
          </a:p>
        </p:txBody>
      </p:sp>
      <p:sp>
        <p:nvSpPr>
          <p:cNvPr id="374" name="Google Shape;374;p47"/>
          <p:cNvSpPr txBox="1"/>
          <p:nvPr/>
        </p:nvSpPr>
        <p:spPr>
          <a:xfrm>
            <a:off x="135900" y="32508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rgbClr val="B4A7D6"/>
                </a:solidFill>
                <a:latin typeface="Lato"/>
                <a:ea typeface="Lato"/>
                <a:cs typeface="Lato"/>
                <a:sym typeface="Lato"/>
              </a:rPr>
              <a:t>Localization Discrepancy:</a:t>
            </a:r>
            <a:endParaRPr>
              <a:solidFill>
                <a:srgbClr val="B4A7D6"/>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5.58%</a:t>
            </a:r>
            <a:endParaRPr>
              <a:latin typeface="Lato"/>
              <a:ea typeface="Lato"/>
              <a:cs typeface="Lato"/>
              <a:sym typeface="Lato"/>
            </a:endParaRPr>
          </a:p>
        </p:txBody>
      </p:sp>
      <p:sp>
        <p:nvSpPr>
          <p:cNvPr id="375" name="Google Shape;375;p47"/>
          <p:cNvSpPr txBox="1"/>
          <p:nvPr/>
        </p:nvSpPr>
        <p:spPr>
          <a:xfrm>
            <a:off x="135900" y="2754300"/>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solidFill>
                  <a:schemeClr val="dk1"/>
                </a:solidFill>
                <a:latin typeface="Lato"/>
                <a:ea typeface="Lato"/>
                <a:cs typeface="Lato"/>
                <a:sym typeface="Lato"/>
              </a:rPr>
              <a:t>Safety Precaution:</a:t>
            </a:r>
            <a:endParaRPr>
              <a:solidFill>
                <a:schemeClr val="dk1"/>
              </a:solidFill>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6.00%</a:t>
            </a:r>
            <a:endParaRPr>
              <a:latin typeface="Lato"/>
              <a:ea typeface="Lato"/>
              <a:cs typeface="Lato"/>
              <a:sym typeface="Lato"/>
            </a:endParaRPr>
          </a:p>
        </p:txBody>
      </p:sp>
      <p:sp>
        <p:nvSpPr>
          <p:cNvPr id="376" name="Google Shape;376;p47"/>
          <p:cNvSpPr txBox="1"/>
          <p:nvPr/>
        </p:nvSpPr>
        <p:spPr>
          <a:xfrm>
            <a:off x="135900" y="4267513"/>
            <a:ext cx="2163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Lato"/>
                <a:ea typeface="Lato"/>
                <a:cs typeface="Lato"/>
                <a:sym typeface="Lato"/>
              </a:rPr>
              <a:t>Others:</a:t>
            </a:r>
            <a:endParaRPr>
              <a:latin typeface="Lato"/>
              <a:ea typeface="Lato"/>
              <a:cs typeface="Lato"/>
              <a:sym typeface="Lato"/>
            </a:endParaRPr>
          </a:p>
          <a:p>
            <a:pPr marL="0" lvl="0" indent="0" algn="l" rtl="0">
              <a:spcBef>
                <a:spcPts val="0"/>
              </a:spcBef>
              <a:spcAft>
                <a:spcPts val="0"/>
              </a:spcAft>
              <a:buNone/>
            </a:pPr>
            <a:r>
              <a:rPr lang="zh-TW">
                <a:latin typeface="Lato"/>
                <a:ea typeface="Lato"/>
                <a:cs typeface="Lato"/>
                <a:sym typeface="Lato"/>
              </a:rPr>
              <a:t>0.72%</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txBox="1">
            <a:spLocks noGrp="1"/>
          </p:cNvSpPr>
          <p:nvPr>
            <p:ph type="title"/>
          </p:nvPr>
        </p:nvSpPr>
        <p:spPr>
          <a:xfrm>
            <a:off x="4832075" y="344175"/>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總結</a:t>
            </a:r>
            <a:endParaRPr/>
          </a:p>
        </p:txBody>
      </p:sp>
      <p:sp>
        <p:nvSpPr>
          <p:cNvPr id="382" name="Google Shape;382;p48"/>
          <p:cNvSpPr txBox="1">
            <a:spLocks noGrp="1"/>
          </p:cNvSpPr>
          <p:nvPr>
            <p:ph type="body" idx="2"/>
          </p:nvPr>
        </p:nvSpPr>
        <p:spPr>
          <a:xfrm>
            <a:off x="4832075" y="1070750"/>
            <a:ext cx="3586200" cy="36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隨著</a:t>
            </a:r>
            <a:r>
              <a:rPr lang="zh-TW" b="1">
                <a:solidFill>
                  <a:schemeClr val="dk1"/>
                </a:solidFill>
                <a:latin typeface="Microsoft JhengHei"/>
                <a:ea typeface="Microsoft JhengHei"/>
                <a:cs typeface="Microsoft JhengHei"/>
                <a:sym typeface="Microsoft JhengHei"/>
              </a:rPr>
              <a:t>5G技術成熟</a:t>
            </a:r>
            <a:r>
              <a:rPr lang="zh-TW">
                <a:latin typeface="Microsoft JhengHei"/>
                <a:ea typeface="Microsoft JhengHei"/>
                <a:cs typeface="Microsoft JhengHei"/>
                <a:sym typeface="Microsoft JhengHei"/>
              </a:rPr>
              <a:t>，自駕車這個議題也慢慢被重視。以前網路速度還不夠快時，大部分的運算都得直接在車子上做，這會讓車子成本過高；而當5G出來後，由於傳輸速度夠快，</a:t>
            </a:r>
            <a:r>
              <a:rPr lang="zh-TW" b="1">
                <a:solidFill>
                  <a:schemeClr val="dk1"/>
                </a:solidFill>
                <a:latin typeface="Microsoft JhengHei"/>
                <a:ea typeface="Microsoft JhengHei"/>
                <a:cs typeface="Microsoft JhengHei"/>
                <a:sym typeface="Microsoft JhengHei"/>
              </a:rPr>
              <a:t>可以傳到雲端計算完後再傳回車</a:t>
            </a:r>
            <a:r>
              <a:rPr lang="zh-TW">
                <a:latin typeface="Microsoft JhengHei"/>
                <a:ea typeface="Microsoft JhengHei"/>
                <a:cs typeface="Microsoft JhengHei"/>
                <a:sym typeface="Microsoft JhengHei"/>
              </a:rPr>
              <a:t>。</a:t>
            </a:r>
            <a:endParaRPr>
              <a:latin typeface="Microsoft JhengHei"/>
              <a:ea typeface="Microsoft JhengHei"/>
              <a:cs typeface="Microsoft JhengHei"/>
              <a:sym typeface="Microsoft JhengHei"/>
            </a:endParaRPr>
          </a:p>
          <a:p>
            <a:pPr marL="0" lvl="0" indent="0" algn="l" rtl="0">
              <a:spcBef>
                <a:spcPts val="1600"/>
              </a:spcBef>
              <a:spcAft>
                <a:spcPts val="0"/>
              </a:spcAft>
              <a:buNone/>
            </a:pPr>
            <a:r>
              <a:rPr lang="zh-TW">
                <a:latin typeface="Microsoft JhengHei"/>
                <a:ea typeface="Microsoft JhengHei"/>
                <a:cs typeface="Microsoft JhengHei"/>
                <a:sym typeface="Microsoft JhengHei"/>
              </a:rPr>
              <a:t>但除了這個問題外，就像我們前面數據顯示的，還是有許多技術層面的問題需要解決，畢竟路上的突發狀況太多，一定得透過無數次的測試，盡可能讓自駕車能適應各種狀況，這樣也才能維護各個用路人的安全。</a:t>
            </a:r>
            <a:endParaRPr>
              <a:latin typeface="Microsoft JhengHei"/>
              <a:ea typeface="Microsoft JhengHei"/>
              <a:cs typeface="Microsoft JhengHei"/>
              <a:sym typeface="Microsoft JhengHei"/>
            </a:endParaRPr>
          </a:p>
          <a:p>
            <a:pPr marL="0" lvl="0" indent="0" algn="l" rtl="0">
              <a:spcBef>
                <a:spcPts val="1600"/>
              </a:spcBef>
              <a:spcAft>
                <a:spcPts val="1600"/>
              </a:spcAft>
              <a:buNone/>
            </a:pPr>
            <a:r>
              <a:rPr lang="zh-TW">
                <a:latin typeface="Microsoft JhengHei"/>
                <a:ea typeface="Microsoft JhengHei"/>
                <a:cs typeface="Microsoft JhengHei"/>
                <a:sym typeface="Microsoft JhengHei"/>
              </a:rPr>
              <a:t>不過我們也不需太過悲觀，2019數據顯示</a:t>
            </a:r>
            <a:r>
              <a:rPr lang="zh-TW" b="1">
                <a:solidFill>
                  <a:schemeClr val="dk1"/>
                </a:solidFill>
                <a:latin typeface="Microsoft JhengHei"/>
                <a:ea typeface="Microsoft JhengHei"/>
                <a:cs typeface="Microsoft JhengHei"/>
                <a:sym typeface="Microsoft JhengHei"/>
              </a:rPr>
              <a:t>有一些公司基本上已經能讓脫離事件降到很低的程度</a:t>
            </a:r>
            <a:r>
              <a:rPr lang="zh-TW">
                <a:latin typeface="Microsoft JhengHei"/>
                <a:ea typeface="Microsoft JhengHei"/>
                <a:cs typeface="Microsoft JhengHei"/>
                <a:sym typeface="Microsoft JhengHei"/>
              </a:rPr>
              <a:t>，相信再過個幾年要看到一台</a:t>
            </a:r>
            <a:r>
              <a:rPr lang="zh-TW" b="1">
                <a:solidFill>
                  <a:schemeClr val="dk1"/>
                </a:solidFill>
                <a:latin typeface="Microsoft JhengHei"/>
                <a:ea typeface="Microsoft JhengHei"/>
                <a:cs typeface="Microsoft JhengHei"/>
                <a:sym typeface="Microsoft JhengHei"/>
              </a:rPr>
              <a:t>完全自駕</a:t>
            </a:r>
            <a:r>
              <a:rPr lang="zh-TW">
                <a:latin typeface="Microsoft JhengHei"/>
                <a:ea typeface="Microsoft JhengHei"/>
                <a:cs typeface="Microsoft JhengHei"/>
                <a:sym typeface="Microsoft JhengHei"/>
              </a:rPr>
              <a:t>的車出世，一定是有可能的。</a:t>
            </a:r>
            <a:endParaRPr>
              <a:latin typeface="Microsoft JhengHei"/>
              <a:ea typeface="Microsoft JhengHei"/>
              <a:cs typeface="Microsoft JhengHei"/>
              <a:sym typeface="Microsoft JhengHei"/>
            </a:endParaRPr>
          </a:p>
        </p:txBody>
      </p:sp>
      <p:cxnSp>
        <p:nvCxnSpPr>
          <p:cNvPr id="383" name="Google Shape;383;p48"/>
          <p:cNvCxnSpPr/>
          <p:nvPr/>
        </p:nvCxnSpPr>
        <p:spPr>
          <a:xfrm rot="10800000">
            <a:off x="4932950" y="884025"/>
            <a:ext cx="381300" cy="0"/>
          </a:xfrm>
          <a:prstGeom prst="straightConnector1">
            <a:avLst/>
          </a:prstGeom>
          <a:noFill/>
          <a:ln w="76200" cap="flat" cmpd="sng">
            <a:solidFill>
              <a:schemeClr val="dk1"/>
            </a:solidFill>
            <a:prstDash val="solid"/>
            <a:round/>
            <a:headEnd type="none" w="med" len="med"/>
            <a:tailEnd type="none" w="med" len="med"/>
          </a:ln>
        </p:spPr>
      </p:cxnSp>
      <p:cxnSp>
        <p:nvCxnSpPr>
          <p:cNvPr id="384" name="Google Shape;384;p48"/>
          <p:cNvCxnSpPr/>
          <p:nvPr/>
        </p:nvCxnSpPr>
        <p:spPr>
          <a:xfrm rot="10800000">
            <a:off x="5300500" y="884025"/>
            <a:ext cx="381300" cy="0"/>
          </a:xfrm>
          <a:prstGeom prst="straightConnector1">
            <a:avLst/>
          </a:prstGeom>
          <a:noFill/>
          <a:ln w="76200" cap="flat" cmpd="sng">
            <a:solidFill>
              <a:schemeClr val="accent3"/>
            </a:solidFill>
            <a:prstDash val="solid"/>
            <a:round/>
            <a:headEnd type="none" w="med" len="med"/>
            <a:tailEnd type="none" w="med" len="med"/>
          </a:ln>
        </p:spPr>
      </p:cxnSp>
      <p:pic>
        <p:nvPicPr>
          <p:cNvPr id="385" name="Google Shape;385;p48"/>
          <p:cNvPicPr preferRelativeResize="0"/>
          <p:nvPr/>
        </p:nvPicPr>
        <p:blipFill rotWithShape="1">
          <a:blip r:embed="rId3">
            <a:alphaModFix/>
          </a:blip>
          <a:srcRect l="-15230" r="15230"/>
          <a:stretch/>
        </p:blipFill>
        <p:spPr>
          <a:xfrm>
            <a:off x="-2286000" y="0"/>
            <a:ext cx="6858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謝謝大家</a:t>
            </a:r>
            <a:endParaRPr/>
          </a:p>
        </p:txBody>
      </p:sp>
      <p:sp>
        <p:nvSpPr>
          <p:cNvPr id="391" name="Google Shape;391;p4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Thank you for listening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311713" y="183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簡介</a:t>
            </a:r>
            <a:endParaRPr/>
          </a:p>
        </p:txBody>
      </p:sp>
      <p:sp>
        <p:nvSpPr>
          <p:cNvPr id="117" name="Google Shape;117;p16"/>
          <p:cNvSpPr txBox="1">
            <a:spLocks noGrp="1"/>
          </p:cNvSpPr>
          <p:nvPr>
            <p:ph type="body" idx="1"/>
          </p:nvPr>
        </p:nvSpPr>
        <p:spPr>
          <a:xfrm>
            <a:off x="311700" y="756675"/>
            <a:ext cx="2923500" cy="3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統計了35家公司，2018/12~2019/11</a:t>
            </a:r>
            <a:endParaRPr/>
          </a:p>
          <a:p>
            <a:pPr marL="0" lvl="0" indent="0" algn="l" rtl="0">
              <a:spcBef>
                <a:spcPts val="1600"/>
              </a:spcBef>
              <a:spcAft>
                <a:spcPts val="1600"/>
              </a:spcAft>
              <a:buNone/>
            </a:pPr>
            <a:endParaRPr/>
          </a:p>
        </p:txBody>
      </p:sp>
      <p:graphicFrame>
        <p:nvGraphicFramePr>
          <p:cNvPr id="118" name="Google Shape;118;p16"/>
          <p:cNvGraphicFramePr/>
          <p:nvPr/>
        </p:nvGraphicFramePr>
        <p:xfrm>
          <a:off x="415313" y="1327100"/>
          <a:ext cx="3000000" cy="3000000"/>
        </p:xfrm>
        <a:graphic>
          <a:graphicData uri="http://schemas.openxmlformats.org/drawingml/2006/table">
            <a:tbl>
              <a:tblPr>
                <a:noFill/>
                <a:tableStyleId>{D125091D-EB77-4AC8-AE11-B70314B7806D}</a:tableStyleId>
              </a:tblPr>
              <a:tblGrid>
                <a:gridCol w="1187625">
                  <a:extLst>
                    <a:ext uri="{9D8B030D-6E8A-4147-A177-3AD203B41FA5}">
                      <a16:colId xmlns:a16="http://schemas.microsoft.com/office/drawing/2014/main" val="20000"/>
                    </a:ext>
                  </a:extLst>
                </a:gridCol>
                <a:gridCol w="1187625">
                  <a:extLst>
                    <a:ext uri="{9D8B030D-6E8A-4147-A177-3AD203B41FA5}">
                      <a16:colId xmlns:a16="http://schemas.microsoft.com/office/drawing/2014/main" val="20001"/>
                    </a:ext>
                  </a:extLst>
                </a:gridCol>
                <a:gridCol w="1187625">
                  <a:extLst>
                    <a:ext uri="{9D8B030D-6E8A-4147-A177-3AD203B41FA5}">
                      <a16:colId xmlns:a16="http://schemas.microsoft.com/office/drawing/2014/main" val="20002"/>
                    </a:ext>
                  </a:extLst>
                </a:gridCol>
                <a:gridCol w="1187625">
                  <a:extLst>
                    <a:ext uri="{9D8B030D-6E8A-4147-A177-3AD203B41FA5}">
                      <a16:colId xmlns:a16="http://schemas.microsoft.com/office/drawing/2014/main" val="20003"/>
                    </a:ext>
                  </a:extLst>
                </a:gridCol>
                <a:gridCol w="1187625">
                  <a:extLst>
                    <a:ext uri="{9D8B030D-6E8A-4147-A177-3AD203B41FA5}">
                      <a16:colId xmlns:a16="http://schemas.microsoft.com/office/drawing/2014/main" val="20004"/>
                    </a:ext>
                  </a:extLst>
                </a:gridCol>
                <a:gridCol w="1187625">
                  <a:extLst>
                    <a:ext uri="{9D8B030D-6E8A-4147-A177-3AD203B41FA5}">
                      <a16:colId xmlns:a16="http://schemas.microsoft.com/office/drawing/2014/main" val="20005"/>
                    </a:ext>
                  </a:extLst>
                </a:gridCol>
                <a:gridCol w="1187625">
                  <a:extLst>
                    <a:ext uri="{9D8B030D-6E8A-4147-A177-3AD203B41FA5}">
                      <a16:colId xmlns:a16="http://schemas.microsoft.com/office/drawing/2014/main" val="20006"/>
                    </a:ext>
                  </a:extLst>
                </a:gridCol>
              </a:tblGrid>
              <a:tr h="673075">
                <a:tc>
                  <a:txBody>
                    <a:bodyPr/>
                    <a:lstStyle/>
                    <a:p>
                      <a:pPr marL="0" lvl="0" indent="0" algn="ctr" rtl="0">
                        <a:spcBef>
                          <a:spcPts val="0"/>
                        </a:spcBef>
                        <a:spcAft>
                          <a:spcPts val="0"/>
                        </a:spcAft>
                        <a:buNone/>
                      </a:pPr>
                      <a:r>
                        <a:rPr lang="zh-TW" sz="1300"/>
                        <a:t>Aimotive</a:t>
                      </a:r>
                      <a:endParaRPr sz="1300"/>
                    </a:p>
                  </a:txBody>
                  <a:tcPr marL="91425" marR="91425" marT="91425" marB="91425" anchor="ctr"/>
                </a:tc>
                <a:tc>
                  <a:txBody>
                    <a:bodyPr/>
                    <a:lstStyle/>
                    <a:p>
                      <a:pPr marL="0" lvl="0" indent="0" algn="ctr" rtl="0">
                        <a:spcBef>
                          <a:spcPts val="0"/>
                        </a:spcBef>
                        <a:spcAft>
                          <a:spcPts val="0"/>
                        </a:spcAft>
                        <a:buNone/>
                      </a:pPr>
                      <a:r>
                        <a:rPr lang="zh-TW" sz="1300"/>
                        <a:t>Ambarella</a:t>
                      </a:r>
                      <a:endParaRPr sz="1300"/>
                    </a:p>
                  </a:txBody>
                  <a:tcPr marL="91425" marR="91425" marT="91425" marB="91425" anchor="ctr"/>
                </a:tc>
                <a:tc>
                  <a:txBody>
                    <a:bodyPr/>
                    <a:lstStyle/>
                    <a:p>
                      <a:pPr marL="0" lvl="0" indent="0" algn="ctr" rtl="0">
                        <a:spcBef>
                          <a:spcPts val="0"/>
                        </a:spcBef>
                        <a:spcAft>
                          <a:spcPts val="0"/>
                        </a:spcAft>
                        <a:buNone/>
                      </a:pPr>
                      <a:r>
                        <a:rPr lang="zh-TW" sz="1300"/>
                        <a:t>Apex Ai</a:t>
                      </a:r>
                      <a:endParaRPr sz="1300"/>
                    </a:p>
                  </a:txBody>
                  <a:tcPr marL="91425" marR="91425" marT="91425" marB="91425" anchor="ctr"/>
                </a:tc>
                <a:tc>
                  <a:txBody>
                    <a:bodyPr/>
                    <a:lstStyle/>
                    <a:p>
                      <a:pPr marL="0" lvl="0" indent="0" algn="ctr" rtl="0">
                        <a:spcBef>
                          <a:spcPts val="0"/>
                        </a:spcBef>
                        <a:spcAft>
                          <a:spcPts val="0"/>
                        </a:spcAft>
                        <a:buNone/>
                      </a:pPr>
                      <a:r>
                        <a:rPr lang="zh-TW" sz="1300"/>
                        <a:t>Apple</a:t>
                      </a:r>
                      <a:endParaRPr sz="1300"/>
                    </a:p>
                  </a:txBody>
                  <a:tcPr marL="91425" marR="91425" marT="91425" marB="91425" anchor="ctr"/>
                </a:tc>
                <a:tc>
                  <a:txBody>
                    <a:bodyPr/>
                    <a:lstStyle/>
                    <a:p>
                      <a:pPr marL="0" lvl="0" indent="0" algn="ctr" rtl="0">
                        <a:spcBef>
                          <a:spcPts val="0"/>
                        </a:spcBef>
                        <a:spcAft>
                          <a:spcPts val="0"/>
                        </a:spcAft>
                        <a:buNone/>
                      </a:pPr>
                      <a:r>
                        <a:rPr lang="zh-TW" sz="1300"/>
                        <a:t>Aurora</a:t>
                      </a:r>
                      <a:endParaRPr sz="1300"/>
                    </a:p>
                  </a:txBody>
                  <a:tcPr marL="91425" marR="91425" marT="91425" marB="91425" anchor="ctr"/>
                </a:tc>
                <a:tc>
                  <a:txBody>
                    <a:bodyPr/>
                    <a:lstStyle/>
                    <a:p>
                      <a:pPr marL="0" lvl="0" indent="0" algn="ctr" rtl="0">
                        <a:spcBef>
                          <a:spcPts val="0"/>
                        </a:spcBef>
                        <a:spcAft>
                          <a:spcPts val="0"/>
                        </a:spcAft>
                        <a:buNone/>
                      </a:pPr>
                      <a:r>
                        <a:rPr lang="zh-TW" sz="1300"/>
                        <a:t>AutoX</a:t>
                      </a:r>
                      <a:endParaRPr sz="1300"/>
                    </a:p>
                  </a:txBody>
                  <a:tcPr marL="91425" marR="91425" marT="91425" marB="91425" anchor="ctr"/>
                </a:tc>
                <a:tc>
                  <a:txBody>
                    <a:bodyPr/>
                    <a:lstStyle/>
                    <a:p>
                      <a:pPr marL="0" lvl="0" indent="0" algn="ctr" rtl="0">
                        <a:spcBef>
                          <a:spcPts val="0"/>
                        </a:spcBef>
                        <a:spcAft>
                          <a:spcPts val="0"/>
                        </a:spcAft>
                        <a:buNone/>
                      </a:pPr>
                      <a:r>
                        <a:rPr lang="zh-TW" sz="1300"/>
                        <a:t>Baidu USA LLC</a:t>
                      </a:r>
                      <a:endParaRPr sz="1300"/>
                    </a:p>
                  </a:txBody>
                  <a:tcPr marL="91425" marR="91425" marT="91425" marB="91425" anchor="ctr"/>
                </a:tc>
                <a:extLst>
                  <a:ext uri="{0D108BD9-81ED-4DB2-BD59-A6C34878D82A}">
                    <a16:rowId xmlns:a16="http://schemas.microsoft.com/office/drawing/2014/main" val="10000"/>
                  </a:ext>
                </a:extLst>
              </a:tr>
              <a:tr h="799400">
                <a:tc>
                  <a:txBody>
                    <a:bodyPr/>
                    <a:lstStyle/>
                    <a:p>
                      <a:pPr marL="0" lvl="0" indent="0" algn="ctr" rtl="0">
                        <a:spcBef>
                          <a:spcPts val="0"/>
                        </a:spcBef>
                        <a:spcAft>
                          <a:spcPts val="0"/>
                        </a:spcAft>
                        <a:buNone/>
                      </a:pPr>
                      <a:r>
                        <a:rPr lang="zh-TW" sz="1300"/>
                        <a:t>BMW of </a:t>
                      </a:r>
                      <a:endParaRPr sz="1300"/>
                    </a:p>
                    <a:p>
                      <a:pPr marL="0" lvl="0" indent="0" algn="ctr" rtl="0">
                        <a:spcBef>
                          <a:spcPts val="0"/>
                        </a:spcBef>
                        <a:spcAft>
                          <a:spcPts val="0"/>
                        </a:spcAft>
                        <a:buNone/>
                      </a:pPr>
                      <a:r>
                        <a:rPr lang="zh-TW" sz="1300"/>
                        <a:t>North America</a:t>
                      </a:r>
                      <a:endParaRPr sz="1300"/>
                    </a:p>
                  </a:txBody>
                  <a:tcPr marL="91425" marR="91425" marT="91425" marB="91425" anchor="ctr"/>
                </a:tc>
                <a:tc>
                  <a:txBody>
                    <a:bodyPr/>
                    <a:lstStyle/>
                    <a:p>
                      <a:pPr marL="0" lvl="0" indent="0" algn="ctr" rtl="0">
                        <a:spcBef>
                          <a:spcPts val="0"/>
                        </a:spcBef>
                        <a:spcAft>
                          <a:spcPts val="0"/>
                        </a:spcAft>
                        <a:buNone/>
                      </a:pPr>
                      <a:r>
                        <a:rPr lang="zh-TW"/>
                        <a:t>Boxbot</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Cruise</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DiDi</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Drive</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Gatik</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Intel</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73075">
                <a:tc>
                  <a:txBody>
                    <a:bodyPr/>
                    <a:lstStyle/>
                    <a:p>
                      <a:pPr marL="0" lvl="0" indent="0" algn="ctr" rtl="0">
                        <a:spcBef>
                          <a:spcPts val="0"/>
                        </a:spcBef>
                        <a:spcAft>
                          <a:spcPts val="0"/>
                        </a:spcAft>
                        <a:buNone/>
                      </a:pPr>
                      <a:r>
                        <a:rPr lang="zh-TW"/>
                        <a:t>Lyft</a:t>
                      </a:r>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TW"/>
                        <a:t>Mecedes Benz</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Nissan</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Nullmax</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Nuro</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NVIDIA</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Phantom Ai</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73075">
                <a:tc>
                  <a:txBody>
                    <a:bodyPr/>
                    <a:lstStyle/>
                    <a:p>
                      <a:pPr marL="0" lvl="0" indent="0" algn="ctr" rtl="0">
                        <a:spcBef>
                          <a:spcPts val="0"/>
                        </a:spcBef>
                        <a:spcAft>
                          <a:spcPts val="0"/>
                        </a:spcAft>
                        <a:buNone/>
                      </a:pPr>
                      <a:r>
                        <a:rPr lang="zh-TW"/>
                        <a:t>Pony</a:t>
                      </a:r>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TW"/>
                        <a:t>Qualcomm</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Ridecall</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SAIC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SF Motors</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Telenav</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Tesla</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73075">
                <a:tc>
                  <a:txBody>
                    <a:bodyPr/>
                    <a:lstStyle/>
                    <a:p>
                      <a:pPr marL="0" lvl="0" indent="0" algn="ctr" rtl="0">
                        <a:spcBef>
                          <a:spcPts val="0"/>
                        </a:spcBef>
                        <a:spcAft>
                          <a:spcPts val="0"/>
                        </a:spcAft>
                        <a:buNone/>
                      </a:pPr>
                      <a:r>
                        <a:rPr lang="zh-TW"/>
                        <a:t>Thor Drive</a:t>
                      </a:r>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TW"/>
                        <a:t>Toyota</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Udelv</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Valeo</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Waymo</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WeRide</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zh-TW"/>
                        <a:t>Zoox</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aphicFrame>
        <p:nvGraphicFramePr>
          <p:cNvPr id="123" name="Google Shape;123;p17"/>
          <p:cNvGraphicFramePr/>
          <p:nvPr/>
        </p:nvGraphicFramePr>
        <p:xfrm>
          <a:off x="225113" y="1875675"/>
          <a:ext cx="3000000" cy="3000000"/>
        </p:xfrm>
        <a:graphic>
          <a:graphicData uri="http://schemas.openxmlformats.org/drawingml/2006/table">
            <a:tbl>
              <a:tblPr>
                <a:noFill/>
                <a:tableStyleId>{A5F2D2ED-5B8C-4FAD-80EF-E6EBC35925C0}</a:tableStyleId>
              </a:tblPr>
              <a:tblGrid>
                <a:gridCol w="663725">
                  <a:extLst>
                    <a:ext uri="{9D8B030D-6E8A-4147-A177-3AD203B41FA5}">
                      <a16:colId xmlns:a16="http://schemas.microsoft.com/office/drawing/2014/main" val="20000"/>
                    </a:ext>
                  </a:extLst>
                </a:gridCol>
                <a:gridCol w="729450">
                  <a:extLst>
                    <a:ext uri="{9D8B030D-6E8A-4147-A177-3AD203B41FA5}">
                      <a16:colId xmlns:a16="http://schemas.microsoft.com/office/drawing/2014/main" val="20001"/>
                    </a:ext>
                  </a:extLst>
                </a:gridCol>
                <a:gridCol w="848675">
                  <a:extLst>
                    <a:ext uri="{9D8B030D-6E8A-4147-A177-3AD203B41FA5}">
                      <a16:colId xmlns:a16="http://schemas.microsoft.com/office/drawing/2014/main" val="20002"/>
                    </a:ext>
                  </a:extLst>
                </a:gridCol>
                <a:gridCol w="653675">
                  <a:extLst>
                    <a:ext uri="{9D8B030D-6E8A-4147-A177-3AD203B41FA5}">
                      <a16:colId xmlns:a16="http://schemas.microsoft.com/office/drawing/2014/main" val="20003"/>
                    </a:ext>
                  </a:extLst>
                </a:gridCol>
                <a:gridCol w="775925">
                  <a:extLst>
                    <a:ext uri="{9D8B030D-6E8A-4147-A177-3AD203B41FA5}">
                      <a16:colId xmlns:a16="http://schemas.microsoft.com/office/drawing/2014/main" val="20004"/>
                    </a:ext>
                  </a:extLst>
                </a:gridCol>
                <a:gridCol w="709650">
                  <a:extLst>
                    <a:ext uri="{9D8B030D-6E8A-4147-A177-3AD203B41FA5}">
                      <a16:colId xmlns:a16="http://schemas.microsoft.com/office/drawing/2014/main" val="20005"/>
                    </a:ext>
                  </a:extLst>
                </a:gridCol>
                <a:gridCol w="842100">
                  <a:extLst>
                    <a:ext uri="{9D8B030D-6E8A-4147-A177-3AD203B41FA5}">
                      <a16:colId xmlns:a16="http://schemas.microsoft.com/office/drawing/2014/main" val="20006"/>
                    </a:ext>
                  </a:extLst>
                </a:gridCol>
                <a:gridCol w="2276425">
                  <a:extLst>
                    <a:ext uri="{9D8B030D-6E8A-4147-A177-3AD203B41FA5}">
                      <a16:colId xmlns:a16="http://schemas.microsoft.com/office/drawing/2014/main" val="20007"/>
                    </a:ext>
                  </a:extLst>
                </a:gridCol>
                <a:gridCol w="1194150">
                  <a:extLst>
                    <a:ext uri="{9D8B030D-6E8A-4147-A177-3AD203B41FA5}">
                      <a16:colId xmlns:a16="http://schemas.microsoft.com/office/drawing/2014/main" val="20008"/>
                    </a:ext>
                  </a:extLst>
                </a:gridCol>
              </a:tblGrid>
              <a:tr h="362025">
                <a:tc>
                  <a:txBody>
                    <a:bodyPr/>
                    <a:lstStyle/>
                    <a:p>
                      <a:pPr marL="0" lvl="0" indent="0" algn="ctr" rtl="0">
                        <a:lnSpc>
                          <a:spcPct val="115000"/>
                        </a:lnSpc>
                        <a:spcBef>
                          <a:spcPts val="0"/>
                        </a:spcBef>
                        <a:spcAft>
                          <a:spcPts val="0"/>
                        </a:spcAft>
                        <a:buNone/>
                      </a:pPr>
                      <a:r>
                        <a:rPr lang="zh-TW" sz="1000"/>
                        <a:t>公司</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脫離日期</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測試車編號</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是否能</a:t>
                      </a:r>
                      <a:endParaRPr sz="1000"/>
                    </a:p>
                    <a:p>
                      <a:pPr marL="0" lvl="0" indent="0" algn="ctr" rtl="0">
                        <a:lnSpc>
                          <a:spcPct val="115000"/>
                        </a:lnSpc>
                        <a:spcBef>
                          <a:spcPts val="0"/>
                        </a:spcBef>
                        <a:spcAft>
                          <a:spcPts val="0"/>
                        </a:spcAft>
                        <a:buNone/>
                      </a:pPr>
                      <a:r>
                        <a:rPr lang="zh-TW" sz="1000"/>
                        <a:t>無人駕駛</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脫離時是否有駕駛</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誰導致脫離</a:t>
                      </a:r>
                      <a:endParaRPr sz="1000"/>
                    </a:p>
                    <a:p>
                      <a:pPr marL="0" lvl="0" indent="0" algn="ctr" rtl="0">
                        <a:lnSpc>
                          <a:spcPct val="115000"/>
                        </a:lnSpc>
                        <a:spcBef>
                          <a:spcPts val="0"/>
                        </a:spcBef>
                        <a:spcAft>
                          <a:spcPts val="0"/>
                        </a:spcAft>
                        <a:buNone/>
                      </a:pPr>
                      <a:r>
                        <a:rPr lang="zh-TW" sz="1000"/>
                        <a:t>自駕模式</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脫離地點</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脫離原因描述(公司)</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solidFill>
                            <a:srgbClr val="118DFF"/>
                          </a:solidFill>
                        </a:rPr>
                        <a:t>脫離原因類型</a:t>
                      </a:r>
                      <a:endParaRPr sz="1000">
                        <a:solidFill>
                          <a:srgbClr val="118DFF"/>
                        </a:solidFill>
                      </a:endParaRPr>
                    </a:p>
                    <a:p>
                      <a:pPr marL="0" lvl="0" indent="0" algn="ctr" rtl="0">
                        <a:lnSpc>
                          <a:spcPct val="115000"/>
                        </a:lnSpc>
                        <a:spcBef>
                          <a:spcPts val="0"/>
                        </a:spcBef>
                        <a:spcAft>
                          <a:spcPts val="0"/>
                        </a:spcAft>
                        <a:buNone/>
                      </a:pPr>
                      <a:r>
                        <a:rPr lang="zh-TW" sz="1000">
                          <a:solidFill>
                            <a:srgbClr val="118DFF"/>
                          </a:solidFill>
                        </a:rPr>
                        <a:t>(自定義)</a:t>
                      </a:r>
                      <a:endParaRPr sz="1000">
                        <a:solidFill>
                          <a:srgbClr val="118DFF"/>
                        </a:solidFill>
                      </a:endParaRPr>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zh-TW" sz="1000"/>
                        <a:t>Aimotive</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2019/04/23</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JTDKN3DU5A1092795</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No</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Yes</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Test Driver</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Freeway</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Lane change maneuver: risk of lane departure, caused by overshooting trajectory planning</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solidFill>
                            <a:srgbClr val="118DFF"/>
                          </a:solidFill>
                        </a:rPr>
                        <a:t>Planning Discrepancy</a:t>
                      </a:r>
                      <a:endParaRPr sz="1000">
                        <a:solidFill>
                          <a:srgbClr val="118DFF"/>
                        </a:solidFill>
                      </a:endParaRPr>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62025">
                <a:tc>
                  <a:txBody>
                    <a:bodyPr/>
                    <a:lstStyle/>
                    <a:p>
                      <a:pPr marL="0" lvl="0" indent="0" algn="ctr" rtl="0">
                        <a:lnSpc>
                          <a:spcPct val="115000"/>
                        </a:lnSpc>
                        <a:spcBef>
                          <a:spcPts val="0"/>
                        </a:spcBef>
                        <a:spcAft>
                          <a:spcPts val="0"/>
                        </a:spcAft>
                        <a:buNone/>
                      </a:pPr>
                      <a:r>
                        <a:rPr lang="zh-TW" sz="1000"/>
                        <a:t>Ambarella</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2018/03/16</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3LN6L5MU7HR609845</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No</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Yes</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Test Driver</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Street</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t>Unexpected result from the GPS system in the given traffic conditions</a:t>
                      </a:r>
                      <a:endParaRPr sz="1000"/>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000">
                          <a:solidFill>
                            <a:srgbClr val="118DFF"/>
                          </a:solidFill>
                        </a:rPr>
                        <a:t>Map Discrepancy</a:t>
                      </a:r>
                      <a:endParaRPr sz="1000">
                        <a:solidFill>
                          <a:srgbClr val="118DFF"/>
                        </a:solidFill>
                      </a:endParaRPr>
                    </a:p>
                  </a:txBody>
                  <a:tcPr marL="28575" marR="2857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4" name="Google Shape;124;p17"/>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簡介</a:t>
            </a:r>
            <a:endParaRPr/>
          </a:p>
        </p:txBody>
      </p:sp>
      <p:sp>
        <p:nvSpPr>
          <p:cNvPr id="125" name="Google Shape;125;p17"/>
          <p:cNvSpPr txBox="1">
            <a:spLocks noGrp="1"/>
          </p:cNvSpPr>
          <p:nvPr>
            <p:ph type="body" idx="1"/>
          </p:nvPr>
        </p:nvSpPr>
        <p:spPr>
          <a:xfrm>
            <a:off x="311700" y="1330825"/>
            <a:ext cx="2923500" cy="38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Disengagements</a:t>
            </a:r>
            <a:endParaRPr/>
          </a:p>
        </p:txBody>
      </p:sp>
      <p:sp>
        <p:nvSpPr>
          <p:cNvPr id="126" name="Google Shape;126;p17"/>
          <p:cNvSpPr txBox="1">
            <a:spLocks noGrp="1"/>
          </p:cNvSpPr>
          <p:nvPr>
            <p:ph type="body" idx="1"/>
          </p:nvPr>
        </p:nvSpPr>
        <p:spPr>
          <a:xfrm>
            <a:off x="311700" y="3720250"/>
            <a:ext cx="2923500" cy="38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TW"/>
              <a:t>Miles</a:t>
            </a:r>
            <a:endParaRPr/>
          </a:p>
        </p:txBody>
      </p:sp>
      <p:graphicFrame>
        <p:nvGraphicFramePr>
          <p:cNvPr id="127" name="Google Shape;127;p17"/>
          <p:cNvGraphicFramePr/>
          <p:nvPr/>
        </p:nvGraphicFramePr>
        <p:xfrm>
          <a:off x="225075" y="4103350"/>
          <a:ext cx="3000000" cy="3000000"/>
        </p:xfrm>
        <a:graphic>
          <a:graphicData uri="http://schemas.openxmlformats.org/drawingml/2006/table">
            <a:tbl>
              <a:tblPr>
                <a:noFill/>
                <a:tableStyleId>{D125091D-EB77-4AC8-AE11-B70314B7806D}</a:tableStyleId>
              </a:tblPr>
              <a:tblGrid>
                <a:gridCol w="1086725">
                  <a:extLst>
                    <a:ext uri="{9D8B030D-6E8A-4147-A177-3AD203B41FA5}">
                      <a16:colId xmlns:a16="http://schemas.microsoft.com/office/drawing/2014/main" val="20000"/>
                    </a:ext>
                  </a:extLst>
                </a:gridCol>
                <a:gridCol w="1581350">
                  <a:extLst>
                    <a:ext uri="{9D8B030D-6E8A-4147-A177-3AD203B41FA5}">
                      <a16:colId xmlns:a16="http://schemas.microsoft.com/office/drawing/2014/main" val="20001"/>
                    </a:ext>
                  </a:extLst>
                </a:gridCol>
                <a:gridCol w="1078200">
                  <a:extLst>
                    <a:ext uri="{9D8B030D-6E8A-4147-A177-3AD203B41FA5}">
                      <a16:colId xmlns:a16="http://schemas.microsoft.com/office/drawing/2014/main" val="20002"/>
                    </a:ext>
                  </a:extLst>
                </a:gridCol>
                <a:gridCol w="965175">
                  <a:extLst>
                    <a:ext uri="{9D8B030D-6E8A-4147-A177-3AD203B41FA5}">
                      <a16:colId xmlns:a16="http://schemas.microsoft.com/office/drawing/2014/main" val="20003"/>
                    </a:ext>
                  </a:extLst>
                </a:gridCol>
                <a:gridCol w="965175">
                  <a:extLst>
                    <a:ext uri="{9D8B030D-6E8A-4147-A177-3AD203B41FA5}">
                      <a16:colId xmlns:a16="http://schemas.microsoft.com/office/drawing/2014/main" val="20004"/>
                    </a:ext>
                  </a:extLst>
                </a:gridCol>
                <a:gridCol w="965175">
                  <a:extLst>
                    <a:ext uri="{9D8B030D-6E8A-4147-A177-3AD203B41FA5}">
                      <a16:colId xmlns:a16="http://schemas.microsoft.com/office/drawing/2014/main" val="20005"/>
                    </a:ext>
                  </a:extLst>
                </a:gridCol>
                <a:gridCol w="965175">
                  <a:extLst>
                    <a:ext uri="{9D8B030D-6E8A-4147-A177-3AD203B41FA5}">
                      <a16:colId xmlns:a16="http://schemas.microsoft.com/office/drawing/2014/main" val="20006"/>
                    </a:ext>
                  </a:extLst>
                </a:gridCol>
                <a:gridCol w="1086725">
                  <a:extLst>
                    <a:ext uri="{9D8B030D-6E8A-4147-A177-3AD203B41FA5}">
                      <a16:colId xmlns:a16="http://schemas.microsoft.com/office/drawing/2014/main" val="20007"/>
                    </a:ext>
                  </a:extLst>
                </a:gridCol>
              </a:tblGrid>
              <a:tr h="0">
                <a:tc>
                  <a:txBody>
                    <a:bodyPr/>
                    <a:lstStyle/>
                    <a:p>
                      <a:pPr marL="0" lvl="0" indent="0" algn="ctr" rtl="0">
                        <a:lnSpc>
                          <a:spcPct val="115000"/>
                        </a:lnSpc>
                        <a:spcBef>
                          <a:spcPts val="0"/>
                        </a:spcBef>
                        <a:spcAft>
                          <a:spcPts val="0"/>
                        </a:spcAft>
                        <a:buNone/>
                      </a:pPr>
                      <a:r>
                        <a:rPr lang="zh-TW" sz="1000"/>
                        <a:t>公司</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測試車編號</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當年脫離次數</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DEC</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JAN</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NOV</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總里程數</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lnSpc>
                          <a:spcPct val="115000"/>
                        </a:lnSpc>
                        <a:spcBef>
                          <a:spcPts val="0"/>
                        </a:spcBef>
                        <a:spcAft>
                          <a:spcPts val="0"/>
                        </a:spcAft>
                        <a:buNone/>
                      </a:pPr>
                      <a:r>
                        <a:rPr lang="zh-TW" sz="1000"/>
                        <a:t>Aimotive</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JTDKN3DU2A5101201</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9</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253</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0</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0</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zh-TW" sz="1000"/>
                        <a:t>2,304</a:t>
                      </a:r>
                      <a:endParaRPr sz="1000"/>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概覽數據</a:t>
            </a:r>
            <a:endParaRPr/>
          </a:p>
        </p:txBody>
      </p:sp>
      <p:sp>
        <p:nvSpPr>
          <p:cNvPr id="133" name="Google Shape;133;p18"/>
          <p:cNvSpPr txBox="1">
            <a:spLocks noGrp="1"/>
          </p:cNvSpPr>
          <p:nvPr>
            <p:ph type="body" idx="2"/>
          </p:nvPr>
        </p:nvSpPr>
        <p:spPr>
          <a:xfrm>
            <a:off x="4967350" y="1352625"/>
            <a:ext cx="3923700" cy="30255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每家公司測試英里數 </a:t>
            </a: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100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每家公司脫離事件數 </a:t>
            </a: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100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每家公司測試車輛數</a:t>
            </a: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100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各月份測試英里數</a:t>
            </a: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100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自駕解除率 miles per disengagement</a:t>
            </a:r>
            <a:endParaRPr sz="1400">
              <a:solidFill>
                <a:srgbClr val="000000"/>
              </a:solidFill>
              <a:latin typeface="Microsoft JhengHei"/>
              <a:ea typeface="Microsoft JhengHei"/>
              <a:cs typeface="Microsoft JhengHei"/>
              <a:sym typeface="Microsoft JhengHei"/>
            </a:endParaRPr>
          </a:p>
          <a:p>
            <a:pPr marL="457200" lvl="0" indent="-317500" algn="l" rtl="0">
              <a:lnSpc>
                <a:spcPct val="100000"/>
              </a:lnSpc>
              <a:spcBef>
                <a:spcPts val="1000"/>
              </a:spcBef>
              <a:spcAft>
                <a:spcPts val="0"/>
              </a:spcAft>
              <a:buClr>
                <a:srgbClr val="000000"/>
              </a:buClr>
              <a:buSzPts val="1400"/>
              <a:buFont typeface="Microsoft JhengHei"/>
              <a:buAutoNum type="arabicPeriod"/>
            </a:pPr>
            <a:r>
              <a:rPr lang="zh-TW" sz="1400">
                <a:solidFill>
                  <a:srgbClr val="000000"/>
                </a:solidFill>
                <a:latin typeface="Microsoft JhengHei"/>
                <a:ea typeface="Microsoft JhengHei"/>
                <a:cs typeface="Microsoft JhengHei"/>
                <a:sym typeface="Microsoft JhengHei"/>
              </a:rPr>
              <a:t>是否能無人駕駛</a:t>
            </a:r>
            <a:endParaRPr sz="1400">
              <a:solidFill>
                <a:srgbClr val="000000"/>
              </a:solidFill>
              <a:latin typeface="Microsoft JhengHei"/>
              <a:ea typeface="Microsoft JhengHei"/>
              <a:cs typeface="Microsoft JhengHei"/>
              <a:sym typeface="Microsoft JhengHei"/>
            </a:endParaRPr>
          </a:p>
          <a:p>
            <a:pPr marL="0" lvl="0" indent="0" algn="l" rtl="0">
              <a:spcBef>
                <a:spcPts val="10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body" idx="1"/>
          </p:nvPr>
        </p:nvSpPr>
        <p:spPr>
          <a:xfrm>
            <a:off x="311750" y="1361225"/>
            <a:ext cx="1411500" cy="361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a:solidFill>
                  <a:srgbClr val="118DFF"/>
                </a:solidFill>
              </a:rPr>
              <a:t>Waymo</a:t>
            </a:r>
            <a:endParaRPr>
              <a:solidFill>
                <a:srgbClr val="118DFF"/>
              </a:solidFill>
            </a:endParaRPr>
          </a:p>
          <a:p>
            <a:pPr marL="0" lvl="0" indent="0" algn="l" rtl="0">
              <a:lnSpc>
                <a:spcPct val="100000"/>
              </a:lnSpc>
              <a:spcBef>
                <a:spcPts val="0"/>
              </a:spcBef>
              <a:spcAft>
                <a:spcPts val="0"/>
              </a:spcAft>
              <a:buNone/>
            </a:pPr>
            <a:r>
              <a:rPr lang="zh-TW"/>
              <a:t>1,454,137 mile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Cruise</a:t>
            </a:r>
            <a:endParaRPr>
              <a:solidFill>
                <a:srgbClr val="118DFF"/>
              </a:solidFill>
            </a:endParaRPr>
          </a:p>
          <a:p>
            <a:pPr marL="0" lvl="0" indent="0" algn="l" rtl="0">
              <a:lnSpc>
                <a:spcPct val="100000"/>
              </a:lnSpc>
              <a:spcBef>
                <a:spcPts val="0"/>
              </a:spcBef>
              <a:spcAft>
                <a:spcPts val="0"/>
              </a:spcAft>
              <a:buNone/>
            </a:pPr>
            <a:r>
              <a:rPr lang="zh-TW"/>
              <a:t>831,039 mile</a:t>
            </a:r>
            <a:endParaRPr/>
          </a:p>
          <a:p>
            <a:pPr marL="0" lvl="0" indent="0" algn="l" rtl="0">
              <a:lnSpc>
                <a:spcPct val="100000"/>
              </a:lnSpc>
              <a:spcBef>
                <a:spcPts val="0"/>
              </a:spcBef>
              <a:spcAft>
                <a:spcPts val="0"/>
              </a:spcAft>
              <a:buNone/>
            </a:pPr>
            <a:endParaRPr>
              <a:solidFill>
                <a:srgbClr val="118DFF"/>
              </a:solidFill>
            </a:endParaRPr>
          </a:p>
          <a:p>
            <a:pPr marL="0" lvl="0" indent="0" algn="l" rtl="0">
              <a:lnSpc>
                <a:spcPct val="100000"/>
              </a:lnSpc>
              <a:spcBef>
                <a:spcPts val="0"/>
              </a:spcBef>
              <a:spcAft>
                <a:spcPts val="0"/>
              </a:spcAft>
              <a:buNone/>
            </a:pPr>
            <a:r>
              <a:rPr lang="zh-TW">
                <a:solidFill>
                  <a:srgbClr val="118DFF"/>
                </a:solidFill>
              </a:rPr>
              <a:t>Pony</a:t>
            </a:r>
            <a:endParaRPr>
              <a:solidFill>
                <a:srgbClr val="118DFF"/>
              </a:solidFill>
            </a:endParaRPr>
          </a:p>
          <a:p>
            <a:pPr marL="0" lvl="0" indent="0" algn="l" rtl="0">
              <a:lnSpc>
                <a:spcPct val="100000"/>
              </a:lnSpc>
              <a:spcBef>
                <a:spcPts val="0"/>
              </a:spcBef>
              <a:spcAft>
                <a:spcPts val="0"/>
              </a:spcAft>
              <a:buNone/>
            </a:pPr>
            <a:r>
              <a:rPr lang="zh-TW"/>
              <a:t>174,845 mile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Baidu USA LLC</a:t>
            </a:r>
            <a:endParaRPr>
              <a:solidFill>
                <a:srgbClr val="118DFF"/>
              </a:solidFill>
            </a:endParaRPr>
          </a:p>
          <a:p>
            <a:pPr marL="0" lvl="0" indent="0" algn="l" rtl="0">
              <a:lnSpc>
                <a:spcPct val="100000"/>
              </a:lnSpc>
              <a:spcBef>
                <a:spcPts val="0"/>
              </a:spcBef>
              <a:spcAft>
                <a:spcPts val="0"/>
              </a:spcAft>
              <a:buNone/>
            </a:pPr>
            <a:r>
              <a:rPr lang="zh-TW"/>
              <a:t>108,300 mile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Nuro</a:t>
            </a:r>
            <a:endParaRPr>
              <a:solidFill>
                <a:srgbClr val="118DFF"/>
              </a:solidFill>
            </a:endParaRPr>
          </a:p>
          <a:p>
            <a:pPr marL="0" lvl="0" indent="0" algn="l" rtl="0">
              <a:lnSpc>
                <a:spcPct val="100000"/>
              </a:lnSpc>
              <a:spcBef>
                <a:spcPts val="0"/>
              </a:spcBef>
              <a:spcAft>
                <a:spcPts val="0"/>
              </a:spcAft>
              <a:buNone/>
            </a:pPr>
            <a:r>
              <a:rPr lang="zh-TW"/>
              <a:t>68,762 mile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latin typeface="Microsoft JhengHei"/>
                <a:ea typeface="Microsoft JhengHei"/>
                <a:cs typeface="Microsoft JhengHei"/>
                <a:sym typeface="Microsoft JhengHei"/>
              </a:rPr>
              <a:t>平均</a:t>
            </a:r>
            <a:endParaRPr>
              <a:solidFill>
                <a:srgbClr val="118DFF"/>
              </a:solidFill>
              <a:latin typeface="Microsoft JhengHei"/>
              <a:ea typeface="Microsoft JhengHei"/>
              <a:cs typeface="Microsoft JhengHei"/>
              <a:sym typeface="Microsoft JhengHei"/>
            </a:endParaRPr>
          </a:p>
          <a:p>
            <a:pPr marL="0" lvl="0" indent="0" algn="l" rtl="0">
              <a:lnSpc>
                <a:spcPct val="100000"/>
              </a:lnSpc>
              <a:spcBef>
                <a:spcPts val="0"/>
              </a:spcBef>
              <a:spcAft>
                <a:spcPts val="0"/>
              </a:spcAft>
              <a:buNone/>
            </a:pPr>
            <a:r>
              <a:rPr lang="zh-TW"/>
              <a:t>82,228 mile</a:t>
            </a:r>
            <a:endParaRPr/>
          </a:p>
        </p:txBody>
      </p:sp>
      <p:pic>
        <p:nvPicPr>
          <p:cNvPr id="139" name="Google Shape;139;p19"/>
          <p:cNvPicPr preferRelativeResize="0"/>
          <p:nvPr/>
        </p:nvPicPr>
        <p:blipFill rotWithShape="1">
          <a:blip r:embed="rId3">
            <a:alphaModFix/>
          </a:blip>
          <a:srcRect r="12518"/>
          <a:stretch/>
        </p:blipFill>
        <p:spPr>
          <a:xfrm>
            <a:off x="1862550" y="828950"/>
            <a:ext cx="6990627" cy="4068425"/>
          </a:xfrm>
          <a:prstGeom prst="rect">
            <a:avLst/>
          </a:prstGeom>
          <a:noFill/>
          <a:ln>
            <a:noFill/>
          </a:ln>
        </p:spPr>
      </p:pic>
      <p:sp>
        <p:nvSpPr>
          <p:cNvPr id="140" name="Google Shape;140;p19"/>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每家公司測試英里數</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每家公司脫離事件數</a:t>
            </a:r>
            <a:endParaRPr>
              <a:latin typeface="Microsoft JhengHei"/>
              <a:ea typeface="Microsoft JhengHei"/>
              <a:cs typeface="Microsoft JhengHei"/>
              <a:sym typeface="Microsoft JhengHei"/>
            </a:endParaRPr>
          </a:p>
        </p:txBody>
      </p:sp>
      <p:pic>
        <p:nvPicPr>
          <p:cNvPr id="146" name="Google Shape;146;p20"/>
          <p:cNvPicPr preferRelativeResize="0"/>
          <p:nvPr/>
        </p:nvPicPr>
        <p:blipFill rotWithShape="1">
          <a:blip r:embed="rId3">
            <a:alphaModFix/>
          </a:blip>
          <a:srcRect r="10570"/>
          <a:stretch/>
        </p:blipFill>
        <p:spPr>
          <a:xfrm>
            <a:off x="1739225" y="828950"/>
            <a:ext cx="7130853" cy="4068424"/>
          </a:xfrm>
          <a:prstGeom prst="rect">
            <a:avLst/>
          </a:prstGeom>
          <a:noFill/>
          <a:ln>
            <a:noFill/>
          </a:ln>
        </p:spPr>
      </p:pic>
      <p:sp>
        <p:nvSpPr>
          <p:cNvPr id="147" name="Google Shape;147;p20"/>
          <p:cNvSpPr txBox="1">
            <a:spLocks noGrp="1"/>
          </p:cNvSpPr>
          <p:nvPr>
            <p:ph type="body" idx="1"/>
          </p:nvPr>
        </p:nvSpPr>
        <p:spPr>
          <a:xfrm>
            <a:off x="311750" y="1361225"/>
            <a:ext cx="1411500" cy="361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a:solidFill>
                  <a:srgbClr val="118DFF"/>
                </a:solidFill>
              </a:rPr>
              <a:t>Toyota</a:t>
            </a:r>
            <a:endParaRPr>
              <a:solidFill>
                <a:srgbClr val="118DFF"/>
              </a:solidFill>
            </a:endParaRPr>
          </a:p>
          <a:p>
            <a:pPr marL="0" lvl="0" indent="0" algn="l" rtl="0">
              <a:lnSpc>
                <a:spcPct val="100000"/>
              </a:lnSpc>
              <a:spcBef>
                <a:spcPts val="0"/>
              </a:spcBef>
              <a:spcAft>
                <a:spcPts val="0"/>
              </a:spcAft>
              <a:buNone/>
            </a:pPr>
            <a:r>
              <a:rPr lang="zh-TW"/>
              <a:t>2947 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Mecedes Benz</a:t>
            </a:r>
            <a:endParaRPr>
              <a:solidFill>
                <a:srgbClr val="118DFF"/>
              </a:solidFill>
            </a:endParaRPr>
          </a:p>
          <a:p>
            <a:pPr marL="0" lvl="0" indent="0" algn="l" rtl="0">
              <a:lnSpc>
                <a:spcPct val="100000"/>
              </a:lnSpc>
              <a:spcBef>
                <a:spcPts val="0"/>
              </a:spcBef>
              <a:spcAft>
                <a:spcPts val="0"/>
              </a:spcAft>
              <a:buNone/>
            </a:pPr>
            <a:r>
              <a:rPr lang="zh-TW"/>
              <a:t>2054 次</a:t>
            </a:r>
            <a:endParaRPr/>
          </a:p>
          <a:p>
            <a:pPr marL="0" lvl="0" indent="0" algn="l" rtl="0">
              <a:lnSpc>
                <a:spcPct val="100000"/>
              </a:lnSpc>
              <a:spcBef>
                <a:spcPts val="0"/>
              </a:spcBef>
              <a:spcAft>
                <a:spcPts val="0"/>
              </a:spcAft>
              <a:buNone/>
            </a:pPr>
            <a:endParaRPr>
              <a:solidFill>
                <a:srgbClr val="118DFF"/>
              </a:solidFill>
            </a:endParaRPr>
          </a:p>
          <a:p>
            <a:pPr marL="0" lvl="0" indent="0" algn="l" rtl="0">
              <a:lnSpc>
                <a:spcPct val="100000"/>
              </a:lnSpc>
              <a:spcBef>
                <a:spcPts val="0"/>
              </a:spcBef>
              <a:spcAft>
                <a:spcPts val="0"/>
              </a:spcAft>
              <a:buNone/>
            </a:pPr>
            <a:r>
              <a:rPr lang="zh-TW">
                <a:solidFill>
                  <a:srgbClr val="118DFF"/>
                </a:solidFill>
              </a:rPr>
              <a:t>Lyft</a:t>
            </a:r>
            <a:endParaRPr>
              <a:solidFill>
                <a:srgbClr val="118DFF"/>
              </a:solidFill>
            </a:endParaRPr>
          </a:p>
          <a:p>
            <a:pPr marL="0" lvl="0" indent="0" algn="l" rtl="0">
              <a:lnSpc>
                <a:spcPct val="100000"/>
              </a:lnSpc>
              <a:spcBef>
                <a:spcPts val="0"/>
              </a:spcBef>
              <a:spcAft>
                <a:spcPts val="0"/>
              </a:spcAft>
              <a:buNone/>
            </a:pPr>
            <a:r>
              <a:rPr lang="zh-TW"/>
              <a:t>1667 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NVIDIA</a:t>
            </a:r>
            <a:endParaRPr>
              <a:solidFill>
                <a:srgbClr val="118DFF"/>
              </a:solidFill>
            </a:endParaRPr>
          </a:p>
          <a:p>
            <a:pPr marL="0" lvl="0" indent="0" algn="l" rtl="0">
              <a:lnSpc>
                <a:spcPct val="100000"/>
              </a:lnSpc>
              <a:spcBef>
                <a:spcPts val="0"/>
              </a:spcBef>
              <a:spcAft>
                <a:spcPts val="0"/>
              </a:spcAft>
              <a:buNone/>
            </a:pPr>
            <a:r>
              <a:rPr lang="zh-TW"/>
              <a:t>655 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Udelv</a:t>
            </a:r>
            <a:endParaRPr>
              <a:solidFill>
                <a:srgbClr val="118DFF"/>
              </a:solidFill>
            </a:endParaRPr>
          </a:p>
          <a:p>
            <a:pPr marL="0" lvl="0" indent="0" algn="l" rtl="0">
              <a:lnSpc>
                <a:spcPct val="100000"/>
              </a:lnSpc>
              <a:spcBef>
                <a:spcPts val="0"/>
              </a:spcBef>
              <a:spcAft>
                <a:spcPts val="0"/>
              </a:spcAft>
              <a:buNone/>
            </a:pPr>
            <a:r>
              <a:rPr lang="zh-TW"/>
              <a:t>444 次</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latin typeface="Microsoft JhengHei"/>
                <a:ea typeface="Microsoft JhengHei"/>
                <a:cs typeface="Microsoft JhengHei"/>
                <a:sym typeface="Microsoft JhengHei"/>
              </a:rPr>
              <a:t>平均</a:t>
            </a:r>
            <a:endParaRPr>
              <a:solidFill>
                <a:srgbClr val="118DFF"/>
              </a:solidFill>
              <a:latin typeface="Microsoft JhengHei"/>
              <a:ea typeface="Microsoft JhengHei"/>
              <a:cs typeface="Microsoft JhengHei"/>
              <a:sym typeface="Microsoft JhengHei"/>
            </a:endParaRPr>
          </a:p>
          <a:p>
            <a:pPr marL="0" lvl="0" indent="0" algn="l" rtl="0">
              <a:lnSpc>
                <a:spcPct val="100000"/>
              </a:lnSpc>
              <a:spcBef>
                <a:spcPts val="0"/>
              </a:spcBef>
              <a:spcAft>
                <a:spcPts val="0"/>
              </a:spcAft>
              <a:buNone/>
            </a:pPr>
            <a:r>
              <a:rPr lang="zh-TW"/>
              <a:t>266.63 次</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l="4578" t="10056" r="3661" b="7713"/>
          <a:stretch/>
        </p:blipFill>
        <p:spPr>
          <a:xfrm>
            <a:off x="1739225" y="828962"/>
            <a:ext cx="7408824" cy="3734775"/>
          </a:xfrm>
          <a:prstGeom prst="rect">
            <a:avLst/>
          </a:prstGeom>
          <a:noFill/>
          <a:ln>
            <a:noFill/>
          </a:ln>
        </p:spPr>
      </p:pic>
      <p:sp>
        <p:nvSpPr>
          <p:cNvPr id="153" name="Google Shape;153;p21"/>
          <p:cNvSpPr txBox="1">
            <a:spLocks noGrp="1"/>
          </p:cNvSpPr>
          <p:nvPr>
            <p:ph type="title"/>
          </p:nvPr>
        </p:nvSpPr>
        <p:spPr>
          <a:xfrm>
            <a:off x="311739" y="183975"/>
            <a:ext cx="749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Microsoft JhengHei"/>
                <a:ea typeface="Microsoft JhengHei"/>
                <a:cs typeface="Microsoft JhengHei"/>
                <a:sym typeface="Microsoft JhengHei"/>
              </a:rPr>
              <a:t>每家公司測試車輛數</a:t>
            </a:r>
            <a:endParaRPr>
              <a:latin typeface="Microsoft JhengHei"/>
              <a:ea typeface="Microsoft JhengHei"/>
              <a:cs typeface="Microsoft JhengHei"/>
              <a:sym typeface="Microsoft JhengHei"/>
            </a:endParaRPr>
          </a:p>
        </p:txBody>
      </p:sp>
      <p:sp>
        <p:nvSpPr>
          <p:cNvPr id="154" name="Google Shape;154;p21"/>
          <p:cNvSpPr txBox="1">
            <a:spLocks noGrp="1"/>
          </p:cNvSpPr>
          <p:nvPr>
            <p:ph type="body" idx="1"/>
          </p:nvPr>
        </p:nvSpPr>
        <p:spPr>
          <a:xfrm>
            <a:off x="311750" y="1361225"/>
            <a:ext cx="1411500" cy="361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a:solidFill>
                  <a:srgbClr val="118DFF"/>
                </a:solidFill>
              </a:rPr>
              <a:t>Waymo</a:t>
            </a:r>
            <a:endParaRPr>
              <a:solidFill>
                <a:srgbClr val="118DFF"/>
              </a:solidFill>
            </a:endParaRPr>
          </a:p>
          <a:p>
            <a:pPr marL="0" lvl="0" indent="0" algn="l" rtl="0">
              <a:lnSpc>
                <a:spcPct val="100000"/>
              </a:lnSpc>
              <a:spcBef>
                <a:spcPts val="0"/>
              </a:spcBef>
              <a:spcAft>
                <a:spcPts val="0"/>
              </a:spcAft>
              <a:buNone/>
            </a:pPr>
            <a:r>
              <a:rPr lang="zh-TW"/>
              <a:t>63 輛</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Cruise</a:t>
            </a:r>
            <a:endParaRPr>
              <a:solidFill>
                <a:srgbClr val="118DFF"/>
              </a:solidFill>
            </a:endParaRPr>
          </a:p>
          <a:p>
            <a:pPr marL="0" lvl="0" indent="0" algn="l" rtl="0">
              <a:lnSpc>
                <a:spcPct val="100000"/>
              </a:lnSpc>
              <a:spcBef>
                <a:spcPts val="0"/>
              </a:spcBef>
              <a:spcAft>
                <a:spcPts val="0"/>
              </a:spcAft>
              <a:buNone/>
            </a:pPr>
            <a:r>
              <a:rPr lang="zh-TW"/>
              <a:t>56 輛</a:t>
            </a:r>
            <a:endParaRPr/>
          </a:p>
          <a:p>
            <a:pPr marL="0" lvl="0" indent="0" algn="l" rtl="0">
              <a:lnSpc>
                <a:spcPct val="100000"/>
              </a:lnSpc>
              <a:spcBef>
                <a:spcPts val="0"/>
              </a:spcBef>
              <a:spcAft>
                <a:spcPts val="0"/>
              </a:spcAft>
              <a:buNone/>
            </a:pPr>
            <a:endParaRPr>
              <a:solidFill>
                <a:srgbClr val="118DFF"/>
              </a:solidFill>
            </a:endParaRPr>
          </a:p>
          <a:p>
            <a:pPr marL="0" lvl="0" indent="0" algn="l" rtl="0">
              <a:lnSpc>
                <a:spcPct val="100000"/>
              </a:lnSpc>
              <a:spcBef>
                <a:spcPts val="0"/>
              </a:spcBef>
              <a:spcAft>
                <a:spcPts val="0"/>
              </a:spcAft>
              <a:buNone/>
            </a:pPr>
            <a:r>
              <a:rPr lang="zh-TW">
                <a:solidFill>
                  <a:srgbClr val="118DFF"/>
                </a:solidFill>
              </a:rPr>
              <a:t>Lyft</a:t>
            </a:r>
            <a:endParaRPr>
              <a:solidFill>
                <a:srgbClr val="118DFF"/>
              </a:solidFill>
            </a:endParaRPr>
          </a:p>
          <a:p>
            <a:pPr marL="0" lvl="0" indent="0" algn="l" rtl="0">
              <a:lnSpc>
                <a:spcPct val="100000"/>
              </a:lnSpc>
              <a:spcBef>
                <a:spcPts val="0"/>
              </a:spcBef>
              <a:spcAft>
                <a:spcPts val="0"/>
              </a:spcAft>
              <a:buNone/>
            </a:pPr>
            <a:r>
              <a:rPr lang="zh-TW"/>
              <a:t>19 輛</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Apple</a:t>
            </a:r>
            <a:endParaRPr>
              <a:solidFill>
                <a:srgbClr val="118DFF"/>
              </a:solidFill>
            </a:endParaRPr>
          </a:p>
          <a:p>
            <a:pPr marL="0" lvl="0" indent="0" algn="l" rtl="0">
              <a:lnSpc>
                <a:spcPct val="100000"/>
              </a:lnSpc>
              <a:spcBef>
                <a:spcPts val="0"/>
              </a:spcBef>
              <a:spcAft>
                <a:spcPts val="0"/>
              </a:spcAft>
              <a:buNone/>
            </a:pPr>
            <a:r>
              <a:rPr lang="zh-TW"/>
              <a:t>16 輛</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rPr>
              <a:t>Zoox</a:t>
            </a:r>
            <a:endParaRPr>
              <a:solidFill>
                <a:srgbClr val="118DFF"/>
              </a:solidFill>
            </a:endParaRPr>
          </a:p>
          <a:p>
            <a:pPr marL="0" lvl="0" indent="0" algn="l" rtl="0">
              <a:lnSpc>
                <a:spcPct val="100000"/>
              </a:lnSpc>
              <a:spcBef>
                <a:spcPts val="0"/>
              </a:spcBef>
              <a:spcAft>
                <a:spcPts val="0"/>
              </a:spcAft>
              <a:buNone/>
            </a:pPr>
            <a:r>
              <a:rPr lang="zh-TW"/>
              <a:t>16 輛</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zh-TW">
                <a:solidFill>
                  <a:srgbClr val="118DFF"/>
                </a:solidFill>
                <a:latin typeface="Microsoft JhengHei"/>
                <a:ea typeface="Microsoft JhengHei"/>
                <a:cs typeface="Microsoft JhengHei"/>
                <a:sym typeface="Microsoft JhengHei"/>
              </a:rPr>
              <a:t>平均</a:t>
            </a:r>
            <a:endParaRPr>
              <a:solidFill>
                <a:srgbClr val="118DFF"/>
              </a:solidFill>
              <a:latin typeface="Microsoft JhengHei"/>
              <a:ea typeface="Microsoft JhengHei"/>
              <a:cs typeface="Microsoft JhengHei"/>
              <a:sym typeface="Microsoft JhengHei"/>
            </a:endParaRPr>
          </a:p>
          <a:p>
            <a:pPr marL="0" lvl="0" indent="0" algn="l" rtl="0">
              <a:lnSpc>
                <a:spcPct val="100000"/>
              </a:lnSpc>
              <a:spcBef>
                <a:spcPts val="0"/>
              </a:spcBef>
              <a:spcAft>
                <a:spcPts val="0"/>
              </a:spcAft>
              <a:buNone/>
            </a:pPr>
            <a:r>
              <a:rPr lang="zh-TW"/>
              <a:t>19.13 輛</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2644</Words>
  <Application>Microsoft Office PowerPoint</Application>
  <PresentationFormat>如螢幕大小 (16:9)</PresentationFormat>
  <Paragraphs>464</Paragraphs>
  <Slides>37</Slides>
  <Notes>37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37</vt:i4>
      </vt:variant>
    </vt:vector>
  </HeadingPairs>
  <TitlesOfParts>
    <vt:vector size="43" baseType="lpstr">
      <vt:lpstr>Lato</vt:lpstr>
      <vt:lpstr>Raleway</vt:lpstr>
      <vt:lpstr>Times New Roman</vt:lpstr>
      <vt:lpstr>Arial</vt:lpstr>
      <vt:lpstr>Microsoft JhengHei</vt:lpstr>
      <vt:lpstr>Streamline</vt:lpstr>
      <vt:lpstr>2019加州 自駕車脫離報告 </vt:lpstr>
      <vt:lpstr>目錄</vt:lpstr>
      <vt:lpstr>簡介 </vt:lpstr>
      <vt:lpstr>簡介</vt:lpstr>
      <vt:lpstr>簡介</vt:lpstr>
      <vt:lpstr>概覽數據</vt:lpstr>
      <vt:lpstr>每家公司測試英里數</vt:lpstr>
      <vt:lpstr>每家公司脫離事件數</vt:lpstr>
      <vt:lpstr>每家公司測試車輛數</vt:lpstr>
      <vt:lpstr>各月份測試英里數</vt:lpstr>
      <vt:lpstr>自駕解除率</vt:lpstr>
      <vt:lpstr>是否能完全無人駕駛</vt:lpstr>
      <vt:lpstr>脫離原因與其他因素的關係</vt:lpstr>
      <vt:lpstr>脫離原因</vt:lpstr>
      <vt:lpstr>脫離原因 </vt:lpstr>
      <vt:lpstr>地點因素</vt:lpstr>
      <vt:lpstr>發生脫離地點 </vt:lpstr>
      <vt:lpstr>脫離原因與地點因素的關係-Street </vt:lpstr>
      <vt:lpstr>脫離原因與地點因素的關係-Freeway </vt:lpstr>
      <vt:lpstr>脫離原因與地點因素的關係-Highway </vt:lpstr>
      <vt:lpstr>脫離原因與地點因素的關係-Rural Road </vt:lpstr>
      <vt:lpstr>脫離原因與地點因素的關係-Street(High Speed) </vt:lpstr>
      <vt:lpstr>脫離原因與地點因素的關係-Parking Facility </vt:lpstr>
      <vt:lpstr>誰導致脫離自駕模式</vt:lpstr>
      <vt:lpstr>脫離原因與誰導致脫離自駕模式的關係</vt:lpstr>
      <vt:lpstr>探討特定測試公司的脫離原因 </vt:lpstr>
      <vt:lpstr>選擇四家測試公司的脫離原因</vt:lpstr>
      <vt:lpstr>誰導致脫離自駕模式</vt:lpstr>
      <vt:lpstr>發生脫離地點</vt:lpstr>
      <vt:lpstr>脫離原因類型-Waymo、Cruise</vt:lpstr>
      <vt:lpstr>脫離事件類型-Lyft、Toyota</vt:lpstr>
      <vt:lpstr>Waymo</vt:lpstr>
      <vt:lpstr>Cruise</vt:lpstr>
      <vt:lpstr>Toyota</vt:lpstr>
      <vt:lpstr>Lyft</vt:lpstr>
      <vt:lpstr>總結</vt:lpstr>
      <vt:lpstr>謝謝大家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2019加州 自駕車脫離報告 </dc:title>
  <cp:lastModifiedBy>bill</cp:lastModifiedBy>
  <cp:revision>1</cp:revision>
  <dcterms:modified xsi:type="dcterms:W3CDTF">2020-08-04T09:32:09Z</dcterms:modified>
</cp:coreProperties>
</file>